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9" r:id="rId1"/>
  </p:sldMasterIdLst>
  <p:notesMasterIdLst>
    <p:notesMasterId r:id="rId57"/>
  </p:notesMasterIdLst>
  <p:handoutMasterIdLst>
    <p:handoutMasterId r:id="rId58"/>
  </p:handoutMasterIdLst>
  <p:sldIdLst>
    <p:sldId id="264" r:id="rId2"/>
    <p:sldId id="2935" r:id="rId3"/>
    <p:sldId id="2939" r:id="rId4"/>
    <p:sldId id="2940" r:id="rId5"/>
    <p:sldId id="2916" r:id="rId6"/>
    <p:sldId id="2964" r:id="rId7"/>
    <p:sldId id="2923" r:id="rId8"/>
    <p:sldId id="2941" r:id="rId9"/>
    <p:sldId id="2960" r:id="rId10"/>
    <p:sldId id="2957" r:id="rId11"/>
    <p:sldId id="2958" r:id="rId12"/>
    <p:sldId id="2928" r:id="rId13"/>
    <p:sldId id="2924" r:id="rId14"/>
    <p:sldId id="2937" r:id="rId15"/>
    <p:sldId id="2925" r:id="rId16"/>
    <p:sldId id="2959" r:id="rId17"/>
    <p:sldId id="2944" r:id="rId18"/>
    <p:sldId id="2953" r:id="rId19"/>
    <p:sldId id="2927" r:id="rId20"/>
    <p:sldId id="2952" r:id="rId21"/>
    <p:sldId id="2926" r:id="rId22"/>
    <p:sldId id="2917" r:id="rId23"/>
    <p:sldId id="2931" r:id="rId24"/>
    <p:sldId id="2948" r:id="rId25"/>
    <p:sldId id="2918" r:id="rId26"/>
    <p:sldId id="2932" r:id="rId27"/>
    <p:sldId id="2929" r:id="rId28"/>
    <p:sldId id="2920" r:id="rId29"/>
    <p:sldId id="2949" r:id="rId30"/>
    <p:sldId id="2951" r:id="rId31"/>
    <p:sldId id="2961" r:id="rId32"/>
    <p:sldId id="2945" r:id="rId33"/>
    <p:sldId id="2950" r:id="rId34"/>
    <p:sldId id="2963" r:id="rId35"/>
    <p:sldId id="2946" r:id="rId36"/>
    <p:sldId id="2962" r:id="rId37"/>
    <p:sldId id="2919" r:id="rId38"/>
    <p:sldId id="2956" r:id="rId39"/>
    <p:sldId id="2943" r:id="rId40"/>
    <p:sldId id="2938" r:id="rId41"/>
    <p:sldId id="2954" r:id="rId42"/>
    <p:sldId id="2934" r:id="rId43"/>
    <p:sldId id="2965" r:id="rId44"/>
    <p:sldId id="2971" r:id="rId45"/>
    <p:sldId id="2967" r:id="rId46"/>
    <p:sldId id="2968" r:id="rId47"/>
    <p:sldId id="2969" r:id="rId48"/>
    <p:sldId id="2970" r:id="rId49"/>
    <p:sldId id="2972" r:id="rId50"/>
    <p:sldId id="2973" r:id="rId51"/>
    <p:sldId id="2974" r:id="rId52"/>
    <p:sldId id="2966" r:id="rId53"/>
    <p:sldId id="2975" r:id="rId54"/>
    <p:sldId id="2955" r:id="rId55"/>
    <p:sldId id="2976" r:id="rId56"/>
  </p:sldIdLst>
  <p:sldSz cx="9144000" cy="6858000" type="screen4x3"/>
  <p:notesSz cx="7010400" cy="9296400"/>
  <p:defaultTextStyle>
    <a:defPPr>
      <a:defRPr lang="en-US"/>
    </a:defPPr>
    <a:lvl1pPr algn="ctr" rtl="0" eaLnBrk="0" fontAlgn="base" hangingPunct="0">
      <a:spcBef>
        <a:spcPct val="0"/>
      </a:spcBef>
      <a:spcAft>
        <a:spcPct val="0"/>
      </a:spcAft>
      <a:defRPr sz="1000" kern="1200">
        <a:solidFill>
          <a:schemeClr val="tx1"/>
        </a:solidFill>
        <a:latin typeface="Courier New" pitchFamily="49" charset="0"/>
        <a:ea typeface="+mn-ea"/>
        <a:cs typeface="+mn-cs"/>
      </a:defRPr>
    </a:lvl1pPr>
    <a:lvl2pPr marL="457200" algn="ctr" rtl="0" eaLnBrk="0" fontAlgn="base" hangingPunct="0">
      <a:spcBef>
        <a:spcPct val="0"/>
      </a:spcBef>
      <a:spcAft>
        <a:spcPct val="0"/>
      </a:spcAft>
      <a:defRPr sz="1000" kern="1200">
        <a:solidFill>
          <a:schemeClr val="tx1"/>
        </a:solidFill>
        <a:latin typeface="Courier New" pitchFamily="49" charset="0"/>
        <a:ea typeface="+mn-ea"/>
        <a:cs typeface="+mn-cs"/>
      </a:defRPr>
    </a:lvl2pPr>
    <a:lvl3pPr marL="914400" algn="ctr" rtl="0" eaLnBrk="0" fontAlgn="base" hangingPunct="0">
      <a:spcBef>
        <a:spcPct val="0"/>
      </a:spcBef>
      <a:spcAft>
        <a:spcPct val="0"/>
      </a:spcAft>
      <a:defRPr sz="1000" kern="1200">
        <a:solidFill>
          <a:schemeClr val="tx1"/>
        </a:solidFill>
        <a:latin typeface="Courier New" pitchFamily="49" charset="0"/>
        <a:ea typeface="+mn-ea"/>
        <a:cs typeface="+mn-cs"/>
      </a:defRPr>
    </a:lvl3pPr>
    <a:lvl4pPr marL="1371600" algn="ctr" rtl="0" eaLnBrk="0" fontAlgn="base" hangingPunct="0">
      <a:spcBef>
        <a:spcPct val="0"/>
      </a:spcBef>
      <a:spcAft>
        <a:spcPct val="0"/>
      </a:spcAft>
      <a:defRPr sz="1000" kern="1200">
        <a:solidFill>
          <a:schemeClr val="tx1"/>
        </a:solidFill>
        <a:latin typeface="Courier New" pitchFamily="49" charset="0"/>
        <a:ea typeface="+mn-ea"/>
        <a:cs typeface="+mn-cs"/>
      </a:defRPr>
    </a:lvl4pPr>
    <a:lvl5pPr marL="1828800" algn="ctr" rtl="0" eaLnBrk="0" fontAlgn="base" hangingPunct="0">
      <a:spcBef>
        <a:spcPct val="0"/>
      </a:spcBef>
      <a:spcAft>
        <a:spcPct val="0"/>
      </a:spcAft>
      <a:defRPr sz="1000" kern="1200">
        <a:solidFill>
          <a:schemeClr val="tx1"/>
        </a:solidFill>
        <a:latin typeface="Courier New" pitchFamily="49" charset="0"/>
        <a:ea typeface="+mn-ea"/>
        <a:cs typeface="+mn-cs"/>
      </a:defRPr>
    </a:lvl5pPr>
    <a:lvl6pPr marL="2286000" algn="l" defTabSz="914400" rtl="0" eaLnBrk="1" latinLnBrk="0" hangingPunct="1">
      <a:defRPr sz="1000" kern="1200">
        <a:solidFill>
          <a:schemeClr val="tx1"/>
        </a:solidFill>
        <a:latin typeface="Courier New" pitchFamily="49" charset="0"/>
        <a:ea typeface="+mn-ea"/>
        <a:cs typeface="+mn-cs"/>
      </a:defRPr>
    </a:lvl6pPr>
    <a:lvl7pPr marL="2743200" algn="l" defTabSz="914400" rtl="0" eaLnBrk="1" latinLnBrk="0" hangingPunct="1">
      <a:defRPr sz="1000" kern="1200">
        <a:solidFill>
          <a:schemeClr val="tx1"/>
        </a:solidFill>
        <a:latin typeface="Courier New" pitchFamily="49" charset="0"/>
        <a:ea typeface="+mn-ea"/>
        <a:cs typeface="+mn-cs"/>
      </a:defRPr>
    </a:lvl7pPr>
    <a:lvl8pPr marL="3200400" algn="l" defTabSz="914400" rtl="0" eaLnBrk="1" latinLnBrk="0" hangingPunct="1">
      <a:defRPr sz="1000" kern="1200">
        <a:solidFill>
          <a:schemeClr val="tx1"/>
        </a:solidFill>
        <a:latin typeface="Courier New" pitchFamily="49" charset="0"/>
        <a:ea typeface="+mn-ea"/>
        <a:cs typeface="+mn-cs"/>
      </a:defRPr>
    </a:lvl8pPr>
    <a:lvl9pPr marL="3657600" algn="l" defTabSz="914400" rtl="0" eaLnBrk="1" latinLnBrk="0" hangingPunct="1">
      <a:defRPr sz="1000" kern="1200">
        <a:solidFill>
          <a:schemeClr val="tx1"/>
        </a:solidFill>
        <a:latin typeface="Courier New" pitchFamily="49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7" userDrawn="1">
          <p15:clr>
            <a:srgbClr val="A4A3A4"/>
          </p15:clr>
        </p15:guide>
        <p15:guide id="2" pos="2207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00"/>
    <a:srgbClr val="33CC33"/>
    <a:srgbClr val="0066CC"/>
    <a:srgbClr val="66FF66"/>
    <a:srgbClr val="008000"/>
    <a:srgbClr val="00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387" autoAdjust="0"/>
    <p:restoredTop sz="86415" autoAdjust="0"/>
  </p:normalViewPr>
  <p:slideViewPr>
    <p:cSldViewPr>
      <p:cViewPr>
        <p:scale>
          <a:sx n="100" d="100"/>
          <a:sy n="100" d="100"/>
        </p:scale>
        <p:origin x="2432" y="-1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35224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notesViewPr>
    <p:cSldViewPr>
      <p:cViewPr varScale="1">
        <p:scale>
          <a:sx n="80" d="100"/>
          <a:sy n="80" d="100"/>
        </p:scale>
        <p:origin x="4016" y="184"/>
      </p:cViewPr>
      <p:guideLst>
        <p:guide orient="horz" pos="2927"/>
        <p:guide pos="2207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6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6888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69" tIns="46584" rIns="93169" bIns="46584" numCol="1" anchor="t" anchorCtr="0" compatLnSpc="1">
            <a:prstTxWarp prst="textNoShape">
              <a:avLst/>
            </a:prstTxWarp>
          </a:bodyPr>
          <a:lstStyle>
            <a:lvl1pPr algn="l" defTabSz="930275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9766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73515" y="0"/>
            <a:ext cx="3036887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69" tIns="46584" rIns="93169" bIns="46584" numCol="1" anchor="t" anchorCtr="0" compatLnSpc="1">
            <a:prstTxWarp prst="textNoShape">
              <a:avLst/>
            </a:prstTxWarp>
          </a:bodyPr>
          <a:lstStyle>
            <a:lvl1pPr algn="r" defTabSz="930275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9766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32850"/>
            <a:ext cx="3036888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69" tIns="46584" rIns="93169" bIns="46584" numCol="1" anchor="b" anchorCtr="0" compatLnSpc="1">
            <a:prstTxWarp prst="textNoShape">
              <a:avLst/>
            </a:prstTxWarp>
          </a:bodyPr>
          <a:lstStyle>
            <a:lvl1pPr algn="l" defTabSz="930275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9766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73515" y="8832850"/>
            <a:ext cx="3036887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69" tIns="46584" rIns="93169" bIns="46584" numCol="1" anchor="b" anchorCtr="0" compatLnSpc="1">
            <a:prstTxWarp prst="textNoShape">
              <a:avLst/>
            </a:prstTxWarp>
          </a:bodyPr>
          <a:lstStyle>
            <a:lvl1pPr algn="r" defTabSz="930275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fld id="{4252ED5B-CF6F-4B71-B1FE-CE01F4E92F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0671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783D30-622E-46CB-8915-991F47C30121}" type="datetimeFigureOut">
              <a:rPr lang="en-US" smtClean="0"/>
              <a:pPr/>
              <a:t>10/8/25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16429"/>
            <a:ext cx="5607050" cy="41830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B2C746-97D0-491F-8377-6BFAC6944C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67405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2C746-97D0-491F-8377-6BFAC6944CFB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5535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5552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3496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3191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9708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7888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4118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9570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1303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5278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8270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1268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55040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0753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8457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50977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79780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11069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60353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68718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54793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7519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81949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53032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F5C62A-6C46-BB2E-8AC4-B364FD9DF4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>
            <a:extLst>
              <a:ext uri="{FF2B5EF4-FFF2-40B4-BE49-F238E27FC236}">
                <a16:creationId xmlns:a16="http://schemas.microsoft.com/office/drawing/2014/main" id="{E08C3127-0C4C-FD3D-077D-D9E3B9839B6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142339" name="Rectangle 2">
            <a:extLst>
              <a:ext uri="{FF2B5EF4-FFF2-40B4-BE49-F238E27FC236}">
                <a16:creationId xmlns:a16="http://schemas.microsoft.com/office/drawing/2014/main" id="{A249681A-6A52-53B7-109C-AEDF445C28C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>
            <a:extLst>
              <a:ext uri="{FF2B5EF4-FFF2-40B4-BE49-F238E27FC236}">
                <a16:creationId xmlns:a16="http://schemas.microsoft.com/office/drawing/2014/main" id="{F51FBE7B-42BB-CDA1-54CD-3E8F801AE1D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2371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74577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56213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243899-8899-C199-7EF1-4E2EE3CDB1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>
            <a:extLst>
              <a:ext uri="{FF2B5EF4-FFF2-40B4-BE49-F238E27FC236}">
                <a16:creationId xmlns:a16="http://schemas.microsoft.com/office/drawing/2014/main" id="{A84A2973-DD02-CD82-14A4-C39FC6591A7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142339" name="Rectangle 2">
            <a:extLst>
              <a:ext uri="{FF2B5EF4-FFF2-40B4-BE49-F238E27FC236}">
                <a16:creationId xmlns:a16="http://schemas.microsoft.com/office/drawing/2014/main" id="{C2DC4759-470C-7A67-1416-DE52D1E58F0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>
            <a:extLst>
              <a:ext uri="{FF2B5EF4-FFF2-40B4-BE49-F238E27FC236}">
                <a16:creationId xmlns:a16="http://schemas.microsoft.com/office/drawing/2014/main" id="{CEE3570B-5A32-BE8F-40AE-1E4C1A3E89B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91780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26486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B9BEA6-859E-C61E-38BF-DA7854B25F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>
            <a:extLst>
              <a:ext uri="{FF2B5EF4-FFF2-40B4-BE49-F238E27FC236}">
                <a16:creationId xmlns:a16="http://schemas.microsoft.com/office/drawing/2014/main" id="{65C4A877-472A-E221-FA71-BC7273B3597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142339" name="Rectangle 2">
            <a:extLst>
              <a:ext uri="{FF2B5EF4-FFF2-40B4-BE49-F238E27FC236}">
                <a16:creationId xmlns:a16="http://schemas.microsoft.com/office/drawing/2014/main" id="{86BF1B2E-FB0E-5F91-E0D1-D96D0C12DCA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>
            <a:extLst>
              <a:ext uri="{FF2B5EF4-FFF2-40B4-BE49-F238E27FC236}">
                <a16:creationId xmlns:a16="http://schemas.microsoft.com/office/drawing/2014/main" id="{92C2F225-8EAD-2E38-ACDC-54A6BBC5593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58314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76740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4948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6665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20744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33790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4290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20130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E05D8E-1DC4-EC8D-D3DB-1C4F7CA1F8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>
            <a:extLst>
              <a:ext uri="{FF2B5EF4-FFF2-40B4-BE49-F238E27FC236}">
                <a16:creationId xmlns:a16="http://schemas.microsoft.com/office/drawing/2014/main" id="{D110B1F9-A56D-646D-9494-B19CD37CAB9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142339" name="Rectangle 2">
            <a:extLst>
              <a:ext uri="{FF2B5EF4-FFF2-40B4-BE49-F238E27FC236}">
                <a16:creationId xmlns:a16="http://schemas.microsoft.com/office/drawing/2014/main" id="{98C51559-E223-F802-7D49-B6444008539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>
            <a:extLst>
              <a:ext uri="{FF2B5EF4-FFF2-40B4-BE49-F238E27FC236}">
                <a16:creationId xmlns:a16="http://schemas.microsoft.com/office/drawing/2014/main" id="{246BC2D3-AA38-3555-3A7D-FF0EDFEDC8C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77063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E371C2-BEDE-1F9F-D6E4-CE9B70C753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>
            <a:extLst>
              <a:ext uri="{FF2B5EF4-FFF2-40B4-BE49-F238E27FC236}">
                <a16:creationId xmlns:a16="http://schemas.microsoft.com/office/drawing/2014/main" id="{2001A1A4-4075-AF2E-8718-DF0284149D7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44</a:t>
            </a:fld>
            <a:endParaRPr lang="en-US"/>
          </a:p>
        </p:txBody>
      </p:sp>
      <p:sp>
        <p:nvSpPr>
          <p:cNvPr id="142339" name="Rectangle 2">
            <a:extLst>
              <a:ext uri="{FF2B5EF4-FFF2-40B4-BE49-F238E27FC236}">
                <a16:creationId xmlns:a16="http://schemas.microsoft.com/office/drawing/2014/main" id="{D3D802E5-D452-58DD-B6F7-9FBD1D11781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>
            <a:extLst>
              <a:ext uri="{FF2B5EF4-FFF2-40B4-BE49-F238E27FC236}">
                <a16:creationId xmlns:a16="http://schemas.microsoft.com/office/drawing/2014/main" id="{52172F95-8EAE-3CF6-D198-74054558604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25155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2FD305-F125-8CC2-5D8D-C868C8C4BE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>
            <a:extLst>
              <a:ext uri="{FF2B5EF4-FFF2-40B4-BE49-F238E27FC236}">
                <a16:creationId xmlns:a16="http://schemas.microsoft.com/office/drawing/2014/main" id="{A95554DB-7EEE-45CB-B1AA-B11E6EE4680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45</a:t>
            </a:fld>
            <a:endParaRPr lang="en-US"/>
          </a:p>
        </p:txBody>
      </p:sp>
      <p:sp>
        <p:nvSpPr>
          <p:cNvPr id="142339" name="Rectangle 2">
            <a:extLst>
              <a:ext uri="{FF2B5EF4-FFF2-40B4-BE49-F238E27FC236}">
                <a16:creationId xmlns:a16="http://schemas.microsoft.com/office/drawing/2014/main" id="{6052D0D2-6B21-DF1C-EC71-A80A3653D54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>
            <a:extLst>
              <a:ext uri="{FF2B5EF4-FFF2-40B4-BE49-F238E27FC236}">
                <a16:creationId xmlns:a16="http://schemas.microsoft.com/office/drawing/2014/main" id="{4FEA93E8-9DF1-6F70-08A6-854CFE5A6B4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34526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AD7FE2-1232-7DC8-DFD7-DE5DAECF20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>
            <a:extLst>
              <a:ext uri="{FF2B5EF4-FFF2-40B4-BE49-F238E27FC236}">
                <a16:creationId xmlns:a16="http://schemas.microsoft.com/office/drawing/2014/main" id="{FFA33314-A553-F792-5D25-825BF9BE407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46</a:t>
            </a:fld>
            <a:endParaRPr lang="en-US"/>
          </a:p>
        </p:txBody>
      </p:sp>
      <p:sp>
        <p:nvSpPr>
          <p:cNvPr id="142339" name="Rectangle 2">
            <a:extLst>
              <a:ext uri="{FF2B5EF4-FFF2-40B4-BE49-F238E27FC236}">
                <a16:creationId xmlns:a16="http://schemas.microsoft.com/office/drawing/2014/main" id="{A9E69C32-F905-8789-51BB-58C305F5577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>
            <a:extLst>
              <a:ext uri="{FF2B5EF4-FFF2-40B4-BE49-F238E27FC236}">
                <a16:creationId xmlns:a16="http://schemas.microsoft.com/office/drawing/2014/main" id="{BEF8B6ED-E5A2-E455-FCBD-42AB543F31F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52377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E764A4-5453-B357-7B34-E259EC828A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>
            <a:extLst>
              <a:ext uri="{FF2B5EF4-FFF2-40B4-BE49-F238E27FC236}">
                <a16:creationId xmlns:a16="http://schemas.microsoft.com/office/drawing/2014/main" id="{7F55C7D2-229B-94C6-0D58-C36C6AB2821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47</a:t>
            </a:fld>
            <a:endParaRPr lang="en-US"/>
          </a:p>
        </p:txBody>
      </p:sp>
      <p:sp>
        <p:nvSpPr>
          <p:cNvPr id="142339" name="Rectangle 2">
            <a:extLst>
              <a:ext uri="{FF2B5EF4-FFF2-40B4-BE49-F238E27FC236}">
                <a16:creationId xmlns:a16="http://schemas.microsoft.com/office/drawing/2014/main" id="{60623C77-022A-1836-CB2E-CBF5E5BE4E7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>
            <a:extLst>
              <a:ext uri="{FF2B5EF4-FFF2-40B4-BE49-F238E27FC236}">
                <a16:creationId xmlns:a16="http://schemas.microsoft.com/office/drawing/2014/main" id="{DD47BD48-466E-F4D4-C091-B320BDF7E8B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61238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A172AB-46F4-26F4-5798-29991C0EFD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>
            <a:extLst>
              <a:ext uri="{FF2B5EF4-FFF2-40B4-BE49-F238E27FC236}">
                <a16:creationId xmlns:a16="http://schemas.microsoft.com/office/drawing/2014/main" id="{819393D8-8D29-0FEC-F754-F9C138227C2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48</a:t>
            </a:fld>
            <a:endParaRPr lang="en-US"/>
          </a:p>
        </p:txBody>
      </p:sp>
      <p:sp>
        <p:nvSpPr>
          <p:cNvPr id="142339" name="Rectangle 2">
            <a:extLst>
              <a:ext uri="{FF2B5EF4-FFF2-40B4-BE49-F238E27FC236}">
                <a16:creationId xmlns:a16="http://schemas.microsoft.com/office/drawing/2014/main" id="{1CFBEE20-506C-4CBF-1595-6F4B1C09FAF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>
            <a:extLst>
              <a:ext uri="{FF2B5EF4-FFF2-40B4-BE49-F238E27FC236}">
                <a16:creationId xmlns:a16="http://schemas.microsoft.com/office/drawing/2014/main" id="{6B59E84A-9CBF-3CCA-AEBC-464A48FE7BC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67346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FA894A-8F98-9E9D-CF3B-F1951029F9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>
            <a:extLst>
              <a:ext uri="{FF2B5EF4-FFF2-40B4-BE49-F238E27FC236}">
                <a16:creationId xmlns:a16="http://schemas.microsoft.com/office/drawing/2014/main" id="{8A093C18-A4D4-CCB5-0F23-E27A9CEBFC5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49</a:t>
            </a:fld>
            <a:endParaRPr lang="en-US"/>
          </a:p>
        </p:txBody>
      </p:sp>
      <p:sp>
        <p:nvSpPr>
          <p:cNvPr id="142339" name="Rectangle 2">
            <a:extLst>
              <a:ext uri="{FF2B5EF4-FFF2-40B4-BE49-F238E27FC236}">
                <a16:creationId xmlns:a16="http://schemas.microsoft.com/office/drawing/2014/main" id="{DBA88E4C-7862-343C-3F81-6E790730EF7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>
            <a:extLst>
              <a:ext uri="{FF2B5EF4-FFF2-40B4-BE49-F238E27FC236}">
                <a16:creationId xmlns:a16="http://schemas.microsoft.com/office/drawing/2014/main" id="{57F59DCD-5F37-030A-6122-2BBBF6AC888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1847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10904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17F3FE-8CA7-80CD-AC3B-FB959C1ED5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>
            <a:extLst>
              <a:ext uri="{FF2B5EF4-FFF2-40B4-BE49-F238E27FC236}">
                <a16:creationId xmlns:a16="http://schemas.microsoft.com/office/drawing/2014/main" id="{E90ECFAB-E295-B1D4-C8B9-AE71EA2E6E2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50</a:t>
            </a:fld>
            <a:endParaRPr lang="en-US"/>
          </a:p>
        </p:txBody>
      </p:sp>
      <p:sp>
        <p:nvSpPr>
          <p:cNvPr id="142339" name="Rectangle 2">
            <a:extLst>
              <a:ext uri="{FF2B5EF4-FFF2-40B4-BE49-F238E27FC236}">
                <a16:creationId xmlns:a16="http://schemas.microsoft.com/office/drawing/2014/main" id="{916F0A6F-13FE-906D-FF67-C65E56C48EC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>
            <a:extLst>
              <a:ext uri="{FF2B5EF4-FFF2-40B4-BE49-F238E27FC236}">
                <a16:creationId xmlns:a16="http://schemas.microsoft.com/office/drawing/2014/main" id="{E61738E7-888A-0340-96A9-DE5E16705DF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01572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F83361-4C04-8B36-20AA-8F45298FD4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>
            <a:extLst>
              <a:ext uri="{FF2B5EF4-FFF2-40B4-BE49-F238E27FC236}">
                <a16:creationId xmlns:a16="http://schemas.microsoft.com/office/drawing/2014/main" id="{902CDFB5-6F3A-521A-6C85-17D782A108C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51</a:t>
            </a:fld>
            <a:endParaRPr lang="en-US"/>
          </a:p>
        </p:txBody>
      </p:sp>
      <p:sp>
        <p:nvSpPr>
          <p:cNvPr id="142339" name="Rectangle 2">
            <a:extLst>
              <a:ext uri="{FF2B5EF4-FFF2-40B4-BE49-F238E27FC236}">
                <a16:creationId xmlns:a16="http://schemas.microsoft.com/office/drawing/2014/main" id="{8A5BDCC2-6BFA-DB96-5069-FB097AFFEE8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>
            <a:extLst>
              <a:ext uri="{FF2B5EF4-FFF2-40B4-BE49-F238E27FC236}">
                <a16:creationId xmlns:a16="http://schemas.microsoft.com/office/drawing/2014/main" id="{5A6575DD-2260-2AD7-1245-8D0B6A2E4D1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62738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EAC0CE-B508-0E79-B0E0-3E83D97406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>
            <a:extLst>
              <a:ext uri="{FF2B5EF4-FFF2-40B4-BE49-F238E27FC236}">
                <a16:creationId xmlns:a16="http://schemas.microsoft.com/office/drawing/2014/main" id="{756D5381-6D3B-9AE6-E136-22FC2BD2D8A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52</a:t>
            </a:fld>
            <a:endParaRPr lang="en-US"/>
          </a:p>
        </p:txBody>
      </p:sp>
      <p:sp>
        <p:nvSpPr>
          <p:cNvPr id="142339" name="Rectangle 2">
            <a:extLst>
              <a:ext uri="{FF2B5EF4-FFF2-40B4-BE49-F238E27FC236}">
                <a16:creationId xmlns:a16="http://schemas.microsoft.com/office/drawing/2014/main" id="{D0714D90-A0CD-CB7E-10C7-53F856F9F90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>
            <a:extLst>
              <a:ext uri="{FF2B5EF4-FFF2-40B4-BE49-F238E27FC236}">
                <a16:creationId xmlns:a16="http://schemas.microsoft.com/office/drawing/2014/main" id="{3FBD1C70-8B5B-C500-FA88-970DDF34286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4078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FA03F7-DEF9-FABE-BF07-09DE48C5B2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>
            <a:extLst>
              <a:ext uri="{FF2B5EF4-FFF2-40B4-BE49-F238E27FC236}">
                <a16:creationId xmlns:a16="http://schemas.microsoft.com/office/drawing/2014/main" id="{393E639A-BBE2-3DD7-6839-347660B3BB4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53</a:t>
            </a:fld>
            <a:endParaRPr lang="en-US"/>
          </a:p>
        </p:txBody>
      </p:sp>
      <p:sp>
        <p:nvSpPr>
          <p:cNvPr id="142339" name="Rectangle 2">
            <a:extLst>
              <a:ext uri="{FF2B5EF4-FFF2-40B4-BE49-F238E27FC236}">
                <a16:creationId xmlns:a16="http://schemas.microsoft.com/office/drawing/2014/main" id="{628AEEF7-5B05-6D26-0D3E-5435AC9D764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>
            <a:extLst>
              <a:ext uri="{FF2B5EF4-FFF2-40B4-BE49-F238E27FC236}">
                <a16:creationId xmlns:a16="http://schemas.microsoft.com/office/drawing/2014/main" id="{79B6FED9-D9FE-1E19-E36D-B508B4E74AD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76600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54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44902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7AEA13-D2F6-030E-0B24-4BB0D998EB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>
            <a:extLst>
              <a:ext uri="{FF2B5EF4-FFF2-40B4-BE49-F238E27FC236}">
                <a16:creationId xmlns:a16="http://schemas.microsoft.com/office/drawing/2014/main" id="{E67B578C-3F20-7151-8C40-8026598C54E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55</a:t>
            </a:fld>
            <a:endParaRPr lang="en-US"/>
          </a:p>
        </p:txBody>
      </p:sp>
      <p:sp>
        <p:nvSpPr>
          <p:cNvPr id="142339" name="Rectangle 2">
            <a:extLst>
              <a:ext uri="{FF2B5EF4-FFF2-40B4-BE49-F238E27FC236}">
                <a16:creationId xmlns:a16="http://schemas.microsoft.com/office/drawing/2014/main" id="{7BC543D3-AB60-7A1B-52C6-590215078A3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>
            <a:extLst>
              <a:ext uri="{FF2B5EF4-FFF2-40B4-BE49-F238E27FC236}">
                <a16:creationId xmlns:a16="http://schemas.microsoft.com/office/drawing/2014/main" id="{52C2FC28-1B04-4944-7C31-6C0EBF6876D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1326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782B7D-2805-7109-1261-32D5C78619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>
            <a:extLst>
              <a:ext uri="{FF2B5EF4-FFF2-40B4-BE49-F238E27FC236}">
                <a16:creationId xmlns:a16="http://schemas.microsoft.com/office/drawing/2014/main" id="{B2D3768F-BB09-2B90-B8FF-FC051F9E2B6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142339" name="Rectangle 2">
            <a:extLst>
              <a:ext uri="{FF2B5EF4-FFF2-40B4-BE49-F238E27FC236}">
                <a16:creationId xmlns:a16="http://schemas.microsoft.com/office/drawing/2014/main" id="{2536B8FA-5EF7-9AA8-1E19-CEB9153F661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>
            <a:extLst>
              <a:ext uri="{FF2B5EF4-FFF2-40B4-BE49-F238E27FC236}">
                <a16:creationId xmlns:a16="http://schemas.microsoft.com/office/drawing/2014/main" id="{AD75CA45-264A-90E6-CE1D-82C670F468B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4836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7832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7179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CCC6AA-3DA2-A599-222D-54D91294AA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>
            <a:extLst>
              <a:ext uri="{FF2B5EF4-FFF2-40B4-BE49-F238E27FC236}">
                <a16:creationId xmlns:a16="http://schemas.microsoft.com/office/drawing/2014/main" id="{439C0DB3-657B-661B-4C42-5D3AFFB2EBF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142339" name="Rectangle 2">
            <a:extLst>
              <a:ext uri="{FF2B5EF4-FFF2-40B4-BE49-F238E27FC236}">
                <a16:creationId xmlns:a16="http://schemas.microsoft.com/office/drawing/2014/main" id="{141C267C-28C8-72EB-0696-B312886D02E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>
            <a:extLst>
              <a:ext uri="{FF2B5EF4-FFF2-40B4-BE49-F238E27FC236}">
                <a16:creationId xmlns:a16="http://schemas.microsoft.com/office/drawing/2014/main" id="{A949226F-8AFD-3852-FCBA-35A6FD33257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8018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JLM 20250108</a:t>
            </a:r>
          </a:p>
        </p:txBody>
      </p:sp>
      <p:sp>
        <p:nvSpPr>
          <p:cNvPr id="5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3CEBCC-7A88-49A9-B306-384C90CAC7E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1" y="228600"/>
            <a:ext cx="1943100" cy="5867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1" y="228600"/>
            <a:ext cx="5676900" cy="5867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JLM 20101208</a:t>
            </a:r>
          </a:p>
        </p:txBody>
      </p:sp>
      <p:sp>
        <p:nvSpPr>
          <p:cNvPr id="5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D0DBC8-875C-4DF5-A8F7-D398778BDF8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286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85800" y="1981200"/>
            <a:ext cx="7772400" cy="41148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JLM 20101208</a:t>
            </a:r>
          </a:p>
        </p:txBody>
      </p:sp>
      <p:sp>
        <p:nvSpPr>
          <p:cNvPr id="5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E0D5D8B-1B00-44D9-850C-D2A99A7FBF8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286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JLM 20101208</a:t>
            </a:r>
          </a:p>
        </p:txBody>
      </p:sp>
      <p:sp>
        <p:nvSpPr>
          <p:cNvPr id="6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022BAB-C66B-44DB-9362-9BD799F210B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4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89" indent="0">
              <a:buNone/>
              <a:defRPr sz="1800"/>
            </a:lvl2pPr>
            <a:lvl3pPr marL="914378" indent="0">
              <a:buNone/>
              <a:defRPr sz="1600"/>
            </a:lvl3pPr>
            <a:lvl4pPr marL="1371566" indent="0">
              <a:buNone/>
              <a:defRPr sz="1400"/>
            </a:lvl4pPr>
            <a:lvl5pPr marL="1828754" indent="0">
              <a:buNone/>
              <a:defRPr sz="1400"/>
            </a:lvl5pPr>
            <a:lvl6pPr marL="2285943" indent="0">
              <a:buNone/>
              <a:defRPr sz="1400"/>
            </a:lvl6pPr>
            <a:lvl7pPr marL="2743132" indent="0">
              <a:buNone/>
              <a:defRPr sz="1400"/>
            </a:lvl7pPr>
            <a:lvl8pPr marL="3200320" indent="0">
              <a:buNone/>
              <a:defRPr sz="1400"/>
            </a:lvl8pPr>
            <a:lvl9pPr marL="3657509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JLM 20101208</a:t>
            </a:r>
          </a:p>
        </p:txBody>
      </p:sp>
      <p:sp>
        <p:nvSpPr>
          <p:cNvPr id="5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47A3E9C-750C-4BB8-9F43-ECC9C33D445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JLM 20101208</a:t>
            </a:r>
          </a:p>
        </p:txBody>
      </p:sp>
      <p:sp>
        <p:nvSpPr>
          <p:cNvPr id="6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6BAC2E4-49AA-410B-9F7A-B992238B5E2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1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JLM 20101208</a:t>
            </a:r>
          </a:p>
        </p:txBody>
      </p:sp>
      <p:sp>
        <p:nvSpPr>
          <p:cNvPr id="8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E345111-308D-45E6-B6D3-19467DEEA18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JLM 20101208</a:t>
            </a:r>
          </a:p>
        </p:txBody>
      </p:sp>
      <p:sp>
        <p:nvSpPr>
          <p:cNvPr id="4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05904D4-F27D-4CE1-88D6-0C19995CC41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JLM 20101208</a:t>
            </a:r>
          </a:p>
        </p:txBody>
      </p:sp>
      <p:sp>
        <p:nvSpPr>
          <p:cNvPr id="3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F512ED4-7F26-450A-BC64-6F9D3EE079F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1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435101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8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2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JLM 20101208</a:t>
            </a:r>
          </a:p>
        </p:txBody>
      </p:sp>
      <p:sp>
        <p:nvSpPr>
          <p:cNvPr id="6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52B77AD-35DA-4F4F-81FA-A3F002DA34C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8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2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8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2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JLM 20101208</a:t>
            </a:r>
          </a:p>
        </p:txBody>
      </p:sp>
      <p:sp>
        <p:nvSpPr>
          <p:cNvPr id="6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BBE605-EF61-440A-B103-0258E516255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JLM 20101208</a:t>
            </a:r>
          </a:p>
        </p:txBody>
      </p:sp>
      <p:sp>
        <p:nvSpPr>
          <p:cNvPr id="5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ED40360-6F76-452E-807B-E2E849E5FF4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17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2286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2051" name="Rectangle 18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067" name="Rectangle 19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spcBef>
                <a:spcPct val="50000"/>
              </a:spcBef>
              <a:defRPr sz="1200">
                <a:latin typeface="+mn-lt"/>
              </a:defRPr>
            </a:lvl1pPr>
          </a:lstStyle>
          <a:p>
            <a:pPr>
              <a:defRPr/>
            </a:pPr>
            <a:r>
              <a:rPr lang="en-US"/>
              <a:t>JLM 20101208</a:t>
            </a:r>
          </a:p>
        </p:txBody>
      </p:sp>
      <p:sp>
        <p:nvSpPr>
          <p:cNvPr id="2068" name="Rectangle 20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50000"/>
              </a:spcBef>
              <a:defRPr sz="14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69" name="Rectangle 21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400">
                <a:latin typeface="+mn-lt"/>
              </a:defRPr>
            </a:lvl1pPr>
          </a:lstStyle>
          <a:p>
            <a:pPr>
              <a:defRPr/>
            </a:pPr>
            <a:fld id="{7E1C973C-62DD-439F-BD56-3255F493D9F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1955771" y="6426201"/>
            <a:ext cx="1847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0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21" r:id="rId1"/>
    <p:sldLayoutId id="2147483822" r:id="rId2"/>
    <p:sldLayoutId id="2147483823" r:id="rId3"/>
    <p:sldLayoutId id="2147483824" r:id="rId4"/>
    <p:sldLayoutId id="2147483825" r:id="rId5"/>
    <p:sldLayoutId id="2147483826" r:id="rId6"/>
    <p:sldLayoutId id="2147483827" r:id="rId7"/>
    <p:sldLayoutId id="2147483828" r:id="rId8"/>
    <p:sldLayoutId id="2147483829" r:id="rId9"/>
    <p:sldLayoutId id="2147483830" r:id="rId10"/>
    <p:sldLayoutId id="2147483831" r:id="rId11"/>
    <p:sldLayoutId id="2147483832" r:id="rId12"/>
  </p:sldLayoutIdLst>
  <p:transition/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</a:defRPr>
      </a:lvl5pPr>
      <a:lvl6pPr marL="457189"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</a:defRPr>
      </a:lvl6pPr>
      <a:lvl7pPr marL="914378"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</a:defRPr>
      </a:lvl7pPr>
      <a:lvl8pPr marL="1371566"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</a:defRPr>
      </a:lvl8pPr>
      <a:lvl9pPr marL="1828754"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</a:defRPr>
      </a:lvl9pPr>
    </p:titleStyle>
    <p:bodyStyle>
      <a:lvl1pPr marL="342892" indent="-342892" algn="l" rtl="0" eaLnBrk="0" fontAlgn="base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31" indent="-285743" algn="l" rtl="0" eaLnBrk="0" fontAlgn="base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</a:defRPr>
      </a:lvl2pPr>
      <a:lvl3pPr marL="1142972" indent="-228594" algn="l" rtl="0" eaLnBrk="0" fontAlgn="base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</a:defRPr>
      </a:lvl3pPr>
      <a:lvl4pPr marL="1600160" indent="-228594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</a:defRPr>
      </a:lvl4pPr>
      <a:lvl5pPr marL="2057348" indent="-228594" algn="l" rtl="0" eaLnBrk="0" fontAlgn="base" hangingPunct="0">
        <a:spcBef>
          <a:spcPct val="20000"/>
        </a:spcBef>
        <a:spcAft>
          <a:spcPct val="0"/>
        </a:spcAft>
        <a:buChar char="•"/>
        <a:defRPr kumimoji="1" sz="2000">
          <a:solidFill>
            <a:schemeClr val="tx1"/>
          </a:solidFill>
          <a:latin typeface="+mn-lt"/>
        </a:defRPr>
      </a:lvl5pPr>
      <a:lvl6pPr marL="2514537" indent="-228594" algn="l" rtl="0" eaLnBrk="0" fontAlgn="base" hangingPunct="0">
        <a:spcBef>
          <a:spcPct val="20000"/>
        </a:spcBef>
        <a:spcAft>
          <a:spcPct val="0"/>
        </a:spcAft>
        <a:buChar char="•"/>
        <a:defRPr kumimoji="1" sz="2000">
          <a:solidFill>
            <a:schemeClr val="tx1"/>
          </a:solidFill>
          <a:latin typeface="+mn-lt"/>
        </a:defRPr>
      </a:lvl6pPr>
      <a:lvl7pPr marL="2971726" indent="-228594" algn="l" rtl="0" eaLnBrk="0" fontAlgn="base" hangingPunct="0">
        <a:spcBef>
          <a:spcPct val="20000"/>
        </a:spcBef>
        <a:spcAft>
          <a:spcPct val="0"/>
        </a:spcAft>
        <a:buChar char="•"/>
        <a:defRPr kumimoji="1" sz="2000">
          <a:solidFill>
            <a:schemeClr val="tx1"/>
          </a:solidFill>
          <a:latin typeface="+mn-lt"/>
        </a:defRPr>
      </a:lvl7pPr>
      <a:lvl8pPr marL="3428915" indent="-228594" algn="l" rtl="0" eaLnBrk="0" fontAlgn="base" hangingPunct="0">
        <a:spcBef>
          <a:spcPct val="20000"/>
        </a:spcBef>
        <a:spcAft>
          <a:spcPct val="0"/>
        </a:spcAft>
        <a:buChar char="•"/>
        <a:defRPr kumimoji="1" sz="2000">
          <a:solidFill>
            <a:schemeClr val="tx1"/>
          </a:solidFill>
          <a:latin typeface="+mn-lt"/>
        </a:defRPr>
      </a:lvl8pPr>
      <a:lvl9pPr marL="3886103" indent="-228594" algn="l" rtl="0" eaLnBrk="0" fontAlgn="base" hangingPunct="0">
        <a:spcBef>
          <a:spcPct val="20000"/>
        </a:spcBef>
        <a:spcAft>
          <a:spcPct val="0"/>
        </a:spcAft>
        <a:buChar char="•"/>
        <a:defRPr kumimoji="1"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5" Type="http://schemas.openxmlformats.org/officeDocument/2006/relationships/image" Target="../media/image3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12" Type="http://schemas.openxmlformats.org/officeDocument/2006/relationships/image" Target="../media/image6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11" Type="http://schemas.openxmlformats.org/officeDocument/2006/relationships/image" Target="../media/image61.png"/><Relationship Id="rId5" Type="http://schemas.openxmlformats.org/officeDocument/2006/relationships/image" Target="../media/image55.png"/><Relationship Id="rId10" Type="http://schemas.openxmlformats.org/officeDocument/2006/relationships/image" Target="../media/image60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13" Type="http://schemas.openxmlformats.org/officeDocument/2006/relationships/image" Target="../media/image84.png"/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12" Type="http://schemas.openxmlformats.org/officeDocument/2006/relationships/image" Target="../media/image8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7.png"/><Relationship Id="rId11" Type="http://schemas.openxmlformats.org/officeDocument/2006/relationships/image" Target="../media/image82.png"/><Relationship Id="rId5" Type="http://schemas.openxmlformats.org/officeDocument/2006/relationships/image" Target="../media/image76.png"/><Relationship Id="rId15" Type="http://schemas.openxmlformats.org/officeDocument/2006/relationships/image" Target="../media/image86.png"/><Relationship Id="rId10" Type="http://schemas.openxmlformats.org/officeDocument/2006/relationships/image" Target="../media/image81.png"/><Relationship Id="rId4" Type="http://schemas.openxmlformats.org/officeDocument/2006/relationships/image" Target="../media/image75.png"/><Relationship Id="rId9" Type="http://schemas.openxmlformats.org/officeDocument/2006/relationships/image" Target="../media/image80.png"/><Relationship Id="rId14" Type="http://schemas.openxmlformats.org/officeDocument/2006/relationships/image" Target="../media/image8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13" Type="http://schemas.openxmlformats.org/officeDocument/2006/relationships/image" Target="../media/image101.png"/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12" Type="http://schemas.openxmlformats.org/officeDocument/2006/relationships/image" Target="../media/image10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4.png"/><Relationship Id="rId11" Type="http://schemas.openxmlformats.org/officeDocument/2006/relationships/image" Target="../media/image99.png"/><Relationship Id="rId5" Type="http://schemas.openxmlformats.org/officeDocument/2006/relationships/image" Target="../media/image93.png"/><Relationship Id="rId10" Type="http://schemas.openxmlformats.org/officeDocument/2006/relationships/image" Target="../media/image98.png"/><Relationship Id="rId4" Type="http://schemas.openxmlformats.org/officeDocument/2006/relationships/image" Target="../media/image92.png"/><Relationship Id="rId9" Type="http://schemas.openxmlformats.org/officeDocument/2006/relationships/image" Target="../media/image97.png"/><Relationship Id="rId14" Type="http://schemas.openxmlformats.org/officeDocument/2006/relationships/image" Target="../media/image10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105.png"/><Relationship Id="rId7" Type="http://schemas.openxmlformats.org/officeDocument/2006/relationships/image" Target="../media/image10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0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F7E386-EAB2-4186-A02E-0736520B0714}" type="slidenum">
              <a:rPr lang="en-US" noProof="0" smtClean="0"/>
              <a:pPr>
                <a:defRPr/>
              </a:pPr>
              <a:t>1</a:t>
            </a:fld>
            <a:endParaRPr lang="en-US" noProof="0" dirty="0"/>
          </a:p>
        </p:txBody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447800"/>
            <a:ext cx="8077200" cy="2743200"/>
          </a:xfrm>
        </p:spPr>
        <p:txBody>
          <a:bodyPr/>
          <a:lstStyle/>
          <a:p>
            <a:pPr algn="ctr">
              <a:lnSpc>
                <a:spcPct val="80000"/>
              </a:lnSpc>
              <a:buFontTx/>
              <a:buNone/>
            </a:pPr>
            <a:r>
              <a:rPr lang="en-US" sz="4400" noProof="0" dirty="0">
                <a:latin typeface="Calibri" panose="020F0502020204030204" pitchFamily="34" charset="0"/>
                <a:cs typeface="Calibri" panose="020F0502020204030204" pitchFamily="34" charset="0"/>
              </a:rPr>
              <a:t>Quantum Computing</a:t>
            </a:r>
            <a:endParaRPr lang="en-US" sz="36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>
              <a:lnSpc>
                <a:spcPct val="80000"/>
              </a:lnSpc>
              <a:buFontTx/>
              <a:buNone/>
            </a:pPr>
            <a:endParaRPr lang="en-US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>
              <a:lnSpc>
                <a:spcPct val="80000"/>
              </a:lnSpc>
              <a:buFontTx/>
              <a:buNone/>
            </a:pPr>
            <a:r>
              <a:rPr lang="en-US" noProof="0" dirty="0">
                <a:latin typeface="Calibri" panose="020F0502020204030204" pitchFamily="34" charset="0"/>
                <a:cs typeface="Calibri" panose="020F0502020204030204" pitchFamily="34" charset="0"/>
              </a:rPr>
              <a:t>A brief introduction</a:t>
            </a:r>
          </a:p>
        </p:txBody>
      </p:sp>
      <p:sp>
        <p:nvSpPr>
          <p:cNvPr id="16389" name="Text Box 5"/>
          <p:cNvSpPr txBox="1">
            <a:spLocks noChangeArrowheads="1"/>
          </p:cNvSpPr>
          <p:nvPr/>
        </p:nvSpPr>
        <p:spPr bwMode="auto">
          <a:xfrm>
            <a:off x="5325716" y="4564560"/>
            <a:ext cx="3417219" cy="769441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pPr algn="r"/>
            <a:r>
              <a:rPr lang="en-US" sz="2400" noProof="0" dirty="0">
                <a:latin typeface="Calibri" panose="020F0502020204030204" pitchFamily="34" charset="0"/>
                <a:cs typeface="Calibri" panose="020F0502020204030204" pitchFamily="34" charset="0"/>
              </a:rPr>
              <a:t>John </a:t>
            </a:r>
            <a:r>
              <a:rPr lang="en-US" sz="2400" noProof="0" dirty="0" err="1">
                <a:latin typeface="Calibri" panose="020F0502020204030204" pitchFamily="34" charset="0"/>
                <a:cs typeface="Calibri" panose="020F0502020204030204" pitchFamily="34" charset="0"/>
              </a:rPr>
              <a:t>Manferdelli</a:t>
            </a:r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r"/>
            <a:r>
              <a:rPr lang="en-US" sz="2000" noProof="0" dirty="0" err="1">
                <a:latin typeface="Calibri" panose="020F0502020204030204" pitchFamily="34" charset="0"/>
                <a:cs typeface="Calibri" panose="020F0502020204030204" pitchFamily="34" charset="0"/>
              </a:rPr>
              <a:t>JohnManferdelli@hotmail.com</a:t>
            </a:r>
            <a:endParaRPr lang="en-US" sz="20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390" name="Text Box 1028"/>
          <p:cNvSpPr txBox="1">
            <a:spLocks noChangeArrowheads="1"/>
          </p:cNvSpPr>
          <p:nvPr/>
        </p:nvSpPr>
        <p:spPr bwMode="auto">
          <a:xfrm>
            <a:off x="304800" y="5432048"/>
            <a:ext cx="8610600" cy="892552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square">
            <a:spAutoFit/>
          </a:bodyPr>
          <a:lstStyle/>
          <a:p>
            <a:pPr algn="l"/>
            <a:r>
              <a:rPr lang="en-US" sz="1600" noProof="0" dirty="0">
                <a:latin typeface="Arial" charset="0"/>
              </a:rPr>
              <a:t>© 2021-2025, John L. </a:t>
            </a:r>
            <a:r>
              <a:rPr lang="en-US" sz="1600" noProof="0" dirty="0" err="1">
                <a:latin typeface="Arial" charset="0"/>
              </a:rPr>
              <a:t>Manferdelli</a:t>
            </a:r>
            <a:r>
              <a:rPr lang="en-US" sz="1600" noProof="0" dirty="0">
                <a:latin typeface="Arial" charset="0"/>
              </a:rPr>
              <a:t>.</a:t>
            </a:r>
          </a:p>
          <a:p>
            <a:pPr algn="l"/>
            <a:r>
              <a:rPr lang="en-US" sz="1200" i="1" noProof="0" dirty="0">
                <a:latin typeface="Arial" charset="0"/>
              </a:rPr>
              <a:t>This material is provided without warranty of any kind including, without limitation, warranty of non-infringement or suitability for any purpose.  This material is not guaranteed to be error free and is intended for instructional use only.</a:t>
            </a:r>
          </a:p>
          <a:p>
            <a:pPr algn="l"/>
            <a:endParaRPr lang="en-US" sz="1200" i="1" noProof="0" dirty="0">
              <a:latin typeface="Arial" charset="0"/>
            </a:endParaRP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10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Mixed states and density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190500" y="1752600"/>
                <a:ext cx="8801100" cy="4343400"/>
              </a:xfrm>
            </p:spPr>
            <p:txBody>
              <a:bodyPr/>
              <a:lstStyle/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For pure states,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density is </a:t>
                </a:r>
                <a14:m>
                  <m:oMath xmlns:m="http://schemas.openxmlformats.org/officeDocument/2006/math">
                    <m:r>
                      <a:rPr lang="en-US" sz="20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𝜌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&gt;&lt;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Mixed states: 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{</m:t>
                    </m:r>
                    <m:d>
                      <m:d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</m:e>
                      <m:e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&gt;</m:t>
                        </m:r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  <m:d>
                      <m:d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</m:e>
                      <m:e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&gt;</m:t>
                        </m:r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,…,</m:t>
                    </m:r>
                    <m:d>
                      <m:d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</m:e>
                      <m:e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&gt;</m:t>
                        </m:r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}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where the probability that the system is in pure state |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𝑝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200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sz="200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=1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Density operator for mixed state is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200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sz="200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&gt;&lt;</m:t>
                        </m:r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|</m:t>
                        </m:r>
                      </m:e>
                    </m:nary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Bloch Sphere </a:t>
                </a:r>
              </a:p>
              <a:p>
                <a:pPr lvl="1"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Pure state in general position is </a:t>
                </a:r>
                <a14:m>
                  <m:oMath xmlns:m="http://schemas.openxmlformats.org/officeDocument/2006/math">
                    <m:r>
                      <a:rPr lang="en-US" sz="18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 =</m:t>
                    </m:r>
                    <m:func>
                      <m:func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800" b="0" i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18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fPr>
                              <m:num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𝜃</m:t>
                                </m:r>
                              </m:num>
                              <m:den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e>
                    </m:func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d>
                      <m:dPr>
                        <m:begChr m:val="|"/>
                        <m:endChr m:val="|"/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0&gt; +</m:t>
                        </m:r>
                        <m:sSup>
                          <m:sSupPr>
                            <m:ctrlP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𝜑</m:t>
                            </m:r>
                          </m:sup>
                        </m:sSup>
                        <m:func>
                          <m:funcPr>
                            <m:ctrlP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1800" b="0" i="0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18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sz="1800" b="0" i="1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800" b="0" i="1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𝜃</m:t>
                                    </m:r>
                                  </m:num>
                                  <m:den>
                                    <m:r>
                                      <a:rPr lang="en-US" sz="1800" b="0" i="1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d>
                          </m:e>
                        </m:func>
                      </m:e>
                    </m:d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1&gt;</m:t>
                    </m:r>
                  </m:oMath>
                </a14:m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lvl="1"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For mixed state </a:t>
                </a:r>
                <a14:m>
                  <m:oMath xmlns:m="http://schemas.openxmlformats.org/officeDocument/2006/math">
                    <m:r>
                      <a:rPr lang="en-US" sz="18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sSub>
                      <m:sSub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18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 = </m:t>
                    </m:r>
                    <m:sSub>
                      <m:sSub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𝑝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18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sSub>
                      <m:sSub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𝛼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𝑋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18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  <m:sSub>
                      <m:sSubPr>
                        <m:ctrlPr>
                          <a:rPr lang="en-US" sz="18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𝛼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𝑌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𝛼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𝑍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) on interior of Block sphere</a:t>
                </a:r>
              </a:p>
              <a:p>
                <a:pPr lvl="1"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18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𝜌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 |</m:t>
                        </m:r>
                        <m:sSub>
                          <m:sSubPr>
                            <m:ctrlP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&gt; &lt;</m:t>
                        </m:r>
                      </m:e>
                    </m:nary>
                  </m:oMath>
                </a14:m>
                <a:r>
                  <a:rPr lang="en-US" sz="1800" noProof="0" dirty="0"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</m:e>
                      <m:sub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</m:oMath>
                </a14:m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evolves as </a:t>
                </a:r>
                <a14:m>
                  <m:oMath xmlns:m="http://schemas.openxmlformats.org/officeDocument/2006/math"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𝜌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 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𝑈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&gt; &lt;</m:t>
                        </m:r>
                      </m:e>
                    </m:nary>
                  </m:oMath>
                </a14:m>
                <a:r>
                  <a:rPr lang="en-US" sz="1800" noProof="0" dirty="0"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</m:e>
                      <m:sub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sSup>
                      <m:sSupPr>
                        <m:ctrlPr>
                          <a:rPr lang="en-US" sz="18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𝑈</m:t>
                        </m:r>
                      </m:e>
                      <m:sup>
                        <m:r>
                          <a:rPr lang="en-US" sz="18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†</m:t>
                        </m:r>
                      </m:sup>
                    </m:sSup>
                  </m:oMath>
                </a14:m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</a:p>
              <a:p>
                <a:pPr lvl="1"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18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𝜌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 </m:t>
                    </m:r>
                    <m:f>
                      <m:f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den>
                    </m:f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𝐼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</m:oMath>
                </a14:m>
                <a:r>
                  <a:rPr lang="en-US" sz="1800" noProof="0" dirty="0"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𝛼</m:t>
                        </m:r>
                      </m:e>
                      <m:sub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𝑋</m:t>
                        </m:r>
                      </m:sub>
                    </m:sSub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𝑋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</m:oMath>
                </a14:m>
                <a:r>
                  <a:rPr lang="en-US" sz="1800" noProof="0" dirty="0"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𝛼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𝑌</m:t>
                        </m:r>
                      </m:sub>
                    </m:sSub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𝑌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</m:oMath>
                </a14:m>
                <a:r>
                  <a:rPr lang="en-US" sz="1800" noProof="0" dirty="0"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𝛼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𝑍</m:t>
                        </m:r>
                      </m:sub>
                    </m:sSub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𝑍</m:t>
                    </m:r>
                  </m:oMath>
                </a14:m>
                <a:endParaRPr lang="en-US" sz="18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 defTabSz="912791">
                  <a:lnSpc>
                    <a:spcPct val="90000"/>
                  </a:lnSpc>
                  <a:spcBef>
                    <a:spcPts val="200"/>
                  </a:spcBef>
                </a:pPr>
                <a:endParaRPr lang="en-US" sz="18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 defTabSz="912791">
                  <a:lnSpc>
                    <a:spcPct val="90000"/>
                  </a:lnSpc>
                  <a:spcBef>
                    <a:spcPts val="200"/>
                  </a:spcBef>
                </a:pPr>
                <a:endParaRPr lang="en-US" sz="18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18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𝑃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(|0&gt;)= &lt;0</m:t>
                    </m:r>
                    <m:d>
                      <m:dPr>
                        <m:begChr m:val="|"/>
                        <m:endChr m:val="|"/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&gt; &lt;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</m:e>
                    </m:d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0&gt; =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𝑇𝑟</m:t>
                    </m:r>
                    <m:r>
                      <a:rPr lang="en-US" sz="18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&lt;0</m:t>
                    </m:r>
                    <m:d>
                      <m:dPr>
                        <m:begChr m:val="|"/>
                        <m:endChr m:val="|"/>
                        <m:ctrlP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&gt; &lt;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</m:e>
                    </m:d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0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)=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𝑇𝑟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d>
                      <m:dPr>
                        <m:begChr m:val="|"/>
                        <m:endChr m:val="|"/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0&gt;&lt;0</m:t>
                        </m:r>
                      </m:e>
                    </m:d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 |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&gt;&lt;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</m:oMath>
                </a14:m>
                <a:endParaRPr lang="en-US" sz="18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 defTabSz="912791">
                  <a:lnSpc>
                    <a:spcPct val="90000"/>
                  </a:lnSpc>
                  <a:spcBef>
                    <a:spcPts val="200"/>
                  </a:spcBef>
                </a:pPr>
                <a:endParaRPr lang="en-US" sz="18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90500" y="1752600"/>
                <a:ext cx="8801100" cy="4343400"/>
              </a:xfrm>
              <a:blipFill>
                <a:blip r:embed="rId3"/>
                <a:stretch>
                  <a:fillRect l="-576" t="-1749" r="-2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9832401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11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Mixed states and density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190500" y="1752600"/>
                <a:ext cx="8801100" cy="4343400"/>
              </a:xfrm>
            </p:spPr>
            <p:txBody>
              <a:bodyPr/>
              <a:lstStyle/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Partial trace: Consider composite system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𝐴𝐵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lvl="1"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6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18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𝜌</m:t>
                        </m:r>
                      </m:e>
                      <m:sup>
                        <m:r>
                          <a:rPr lang="en-US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𝐴</m:t>
                        </m:r>
                      </m:sup>
                    </m:sSup>
                    <m:r>
                      <a:rPr lang="en-US" sz="18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𝑇𝑟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𝐵</m:t>
                        </m:r>
                      </m:sub>
                    </m:sSub>
                    <m:d>
                      <m:d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8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𝜌</m:t>
                            </m:r>
                          </m:e>
                          <m:sup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𝐴𝐵</m:t>
                            </m:r>
                          </m:sup>
                        </m:sSup>
                      </m:e>
                    </m:d>
                  </m:oMath>
                </a14:m>
                <a:endParaRPr lang="en-US" sz="1800" b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𝑇𝑟</m:t>
                        </m:r>
                      </m:e>
                      <m:sub>
                        <m:r>
                          <a:rPr lang="en-US" sz="18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𝐵</m:t>
                        </m:r>
                      </m:sub>
                    </m:sSub>
                    <m:d>
                      <m:dPr>
                        <m:ctrlPr>
                          <a:rPr lang="en-US" sz="18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18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&gt; &lt;</m:t>
                        </m:r>
                        <m:sSub>
                          <m:sSubPr>
                            <m:ctrlPr>
                              <a:rPr lang="en-US" sz="18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|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⨂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&lt;</m:t>
                        </m:r>
                        <m:sSub>
                          <m:sSubPr>
                            <m:ctrlPr>
                              <a:rPr lang="en-US" sz="18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|</m:t>
                        </m:r>
                      </m:e>
                    </m:d>
                    <m:r>
                      <a:rPr lang="en-US" sz="18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sSub>
                      <m:sSub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b>
                    </m:sSub>
                    <m:d>
                      <m:dPr>
                        <m:begChr m:val="|"/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 </m:t>
                        </m:r>
                      </m:e>
                    </m:d>
                    <m:r>
                      <a:rPr lang="en-US" sz="18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sz="18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8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&gt; &lt;</m:t>
                        </m:r>
                        <m:sSub>
                          <m:sSubPr>
                            <m:ctrlPr>
                              <a:rPr lang="en-US" sz="18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18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𝑇𝑟</m:t>
                    </m:r>
                    <m:d>
                      <m:d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18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&gt;&lt;</m:t>
                            </m:r>
                            <m:sSub>
                              <m:sSubPr>
                                <m:ctrlPr>
                                  <a:rPr lang="en-US" sz="18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 </m:t>
                        </m:r>
                      </m:e>
                    </m:d>
                    <m:r>
                      <a:rPr lang="en-US" sz="18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sz="18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8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&gt; &lt;</m:t>
                        </m:r>
                        <m:sSub>
                          <m:sSubPr>
                            <m:ctrlPr>
                              <a:rPr lang="en-US" sz="18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8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18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sSub>
                      <m:sSub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b>
                    </m:sSub>
                    <m:r>
                      <a:rPr lang="en-US" sz="18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sSub>
                      <m:sSub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sub>
                    </m:sSub>
                    <m:r>
                      <a:rPr lang="en-US" sz="18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endParaRPr lang="en-US" sz="14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Example</a:t>
                </a:r>
              </a:p>
              <a:p>
                <a:pPr lvl="2"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18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𝜌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f>
                      <m:f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den>
                    </m:f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d>
                      <m:dPr>
                        <m:begChr m:val="|"/>
                        <m:endChr m:val="|"/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00&gt;&lt;00</m:t>
                        </m:r>
                      </m:e>
                    </m:d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d>
                      <m:dPr>
                        <m:begChr m:val="|"/>
                        <m:endChr m:val="|"/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00&gt;&lt;11</m:t>
                        </m:r>
                      </m:e>
                    </m:d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d>
                      <m:dPr>
                        <m:begChr m:val="|"/>
                        <m:endChr m:val="|"/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11&gt;&lt;00</m:t>
                        </m:r>
                      </m:e>
                    </m:d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+|11&gt;&lt;11|)</m:t>
                    </m:r>
                  </m:oMath>
                </a14:m>
                <a:endParaRPr lang="en-US" sz="18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914378" lvl="2" indent="0" defTabSz="912791">
                  <a:lnSpc>
                    <a:spcPct val="90000"/>
                  </a:lnSpc>
                  <a:spcBef>
                    <a:spcPts val="2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noProof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       =</m:t>
                      </m:r>
                      <m:f>
                        <m:fPr>
                          <m:ctrlPr>
                            <a:rPr lang="en-US" sz="1800" b="0" i="1" noProof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r>
                            <a:rPr lang="en-US" sz="1800" b="0" i="1" noProof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sz="1800" b="0" i="1" noProof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2</m:t>
                          </m:r>
                        </m:den>
                      </m:f>
                      <m:r>
                        <a:rPr lang="en-US" sz="1800" b="0" i="1" noProof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𝑇𝑟</m:t>
                      </m:r>
                      <m:r>
                        <a:rPr lang="en-US" sz="1800" b="0" i="1" noProof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(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800" b="0" i="1" noProof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sz="1800" b="0" i="1" noProof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0&gt;&lt;0</m:t>
                          </m:r>
                        </m:e>
                      </m:d>
                      <m:r>
                        <a:rPr lang="en-US" sz="1800" b="0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⊗|0&gt;&lt;0|</m:t>
                      </m:r>
                      <m:r>
                        <a:rPr lang="en-US" sz="1800" b="0" i="1" noProof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+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800" i="1" noProof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sz="1800" i="1" noProof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0&gt;&lt;</m:t>
                          </m:r>
                          <m:r>
                            <a:rPr lang="en-US" sz="1800" b="0" i="1" noProof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1</m:t>
                          </m:r>
                        </m:e>
                      </m:d>
                      <m:r>
                        <a:rPr lang="en-US" sz="1800" i="1" noProof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⊗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800" i="1" noProof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sz="1800" i="1" noProof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0&gt;&lt;</m:t>
                          </m:r>
                          <m:r>
                            <a:rPr lang="en-US" sz="1800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1</m:t>
                          </m:r>
                        </m:e>
                      </m:d>
                      <m:r>
                        <a:rPr lang="en-US" sz="1800" i="1" noProof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+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800" i="1" noProof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sz="1800" b="0" i="1" noProof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1</m:t>
                          </m:r>
                          <m:r>
                            <a:rPr lang="en-US" sz="1800" i="1" noProof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&gt;&lt;</m:t>
                          </m:r>
                          <m:r>
                            <a:rPr lang="en-US" sz="1800" b="0" i="1" noProof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0</m:t>
                          </m:r>
                        </m:e>
                      </m:d>
                      <m:r>
                        <a:rPr lang="en-US" sz="1800" i="1" noProof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⊗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800" i="1" noProof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sz="1800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1</m:t>
                          </m:r>
                          <m:r>
                            <a:rPr lang="en-US" sz="1800" i="1" noProof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&gt;&lt;</m:t>
                          </m:r>
                          <m:r>
                            <a:rPr lang="en-US" sz="1800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0</m:t>
                          </m:r>
                        </m:e>
                      </m:d>
                      <m:r>
                        <a:rPr lang="en-US" sz="1800" b="0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 </m:t>
                      </m:r>
                      <m:r>
                        <a:rPr lang="en-US" sz="1800" i="1" noProof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+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800" i="1" noProof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sz="1800" i="1" noProof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1&gt;&lt;</m:t>
                          </m:r>
                          <m:r>
                            <a:rPr lang="en-US" sz="1800" b="0" i="1" noProof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1</m:t>
                          </m:r>
                        </m:e>
                      </m:d>
                      <m:r>
                        <a:rPr lang="en-US" sz="1800" i="1" noProof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⊗|1&gt;&lt;</m:t>
                      </m:r>
                      <m:r>
                        <a:rPr lang="en-US" sz="1800" b="0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1</m:t>
                      </m:r>
                      <m:r>
                        <a:rPr lang="en-US" sz="1800" i="1" noProof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|</m:t>
                      </m:r>
                      <m:r>
                        <a:rPr lang="en-US" sz="1800" i="1" noProof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)</m:t>
                      </m:r>
                      <m:r>
                        <a:rPr lang="en-US" sz="1800" b="0" i="1" noProof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1800" b="0" i="1" noProof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r>
                            <a:rPr lang="en-US" sz="1800" b="0" i="1" noProof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sz="1800" b="0" i="1" noProof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2</m:t>
                          </m:r>
                        </m:den>
                      </m:f>
                      <m:r>
                        <a:rPr lang="en-US" sz="1800" b="0" i="1" noProof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(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800" b="0" i="1" noProof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sz="1800" b="0" i="1" noProof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0&gt;&lt;0</m:t>
                          </m:r>
                        </m:e>
                      </m:d>
                      <m:r>
                        <a:rPr lang="en-US" sz="1800" b="0" i="1" noProof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+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800" b="0" i="1" noProof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sz="1800" b="0" i="1" noProof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1&gt;&lt;1</m:t>
                          </m:r>
                        </m:e>
                      </m:d>
                      <m:r>
                        <a:rPr lang="en-US" sz="1800" b="0" i="1" noProof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)</m:t>
                      </m:r>
                    </m:oMath>
                  </m:oMathPara>
                </a14:m>
                <a:endParaRPr lang="en-US" sz="18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90500" y="1752600"/>
                <a:ext cx="8801100" cy="4343400"/>
              </a:xfrm>
              <a:blipFill>
                <a:blip r:embed="rId3"/>
                <a:stretch>
                  <a:fillRect l="-576" t="-17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54026574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12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Circuits and gates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361950" y="1600200"/>
                <a:ext cx="8420100" cy="4648200"/>
              </a:xfrm>
            </p:spPr>
            <p:txBody>
              <a:bodyPr/>
              <a:lstStyle/>
              <a:p>
                <a:pPr defTabSz="912791">
                  <a:spcBef>
                    <a:spcPts val="1200"/>
                  </a:spcBef>
                </a:pPr>
                <a:r>
                  <a:rPr lang="en-US" sz="2000" u="sng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Universal gate set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A gate set is universal if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∀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&gt;0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any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-bit unitary operator can be approximated to arbitrary accuracy by a quantum circuit from this set</a:t>
                </a:r>
              </a:p>
              <a:p>
                <a:pPr defTabSz="912791">
                  <a:spcBef>
                    <a:spcPts val="600"/>
                  </a:spcBef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An entangling gate is on that for an input product state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𝛼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𝛽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the output state is not a product state (e.g.-CNOT). </a:t>
                </a:r>
              </a:p>
              <a:p>
                <a:pPr lvl="1" defTabSz="912791">
                  <a:spcBef>
                    <a:spcPts val="600"/>
                  </a:spcBef>
                </a:pPr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Example: </a:t>
                </a:r>
                <a14:m>
                  <m:oMath xmlns:m="http://schemas.openxmlformats.org/officeDocument/2006/math">
                    <m:r>
                      <a:rPr lang="en-US" sz="18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 = </m:t>
                    </m:r>
                    <m:f>
                      <m:f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(|00&gt; +|11&gt;)</m:t>
                    </m:r>
                  </m:oMath>
                </a14:m>
                <a:endParaRPr lang="en-US" sz="18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spcBef>
                    <a:spcPts val="600"/>
                  </a:spcBef>
                </a:pPr>
                <a:r>
                  <a:rPr lang="en-US" sz="2000" u="sng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Theorem: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 set of states with an entangling 2-qubit gate together with all 1-qubit gates is universal.</a:t>
                </a:r>
              </a:p>
              <a:p>
                <a:pPr defTabSz="912791">
                  <a:spcBef>
                    <a:spcPts val="1200"/>
                  </a:spcBef>
                </a:pPr>
                <a:r>
                  <a:rPr lang="en-US" sz="2000" u="sng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Theorem: 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a 1-qubit gate,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𝑖𝑥</m:t>
                        </m:r>
                      </m:sup>
                    </m:sSup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d>
                      <m:d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</m:d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d>
                      <m:d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</m:d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d>
                      <m:d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</m:d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spcBef>
                    <a:spcPts val="1200"/>
                  </a:spcBef>
                </a:pPr>
                <a:endParaRPr lang="en-US" sz="2000" noProof="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61950" y="1600200"/>
                <a:ext cx="8420100" cy="4648200"/>
              </a:xfrm>
              <a:blipFill>
                <a:blip r:embed="rId3"/>
                <a:stretch>
                  <a:fillRect l="-753" t="-817" r="-3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36141477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13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Gates and states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228600" y="1905000"/>
                <a:ext cx="8458200" cy="3962400"/>
              </a:xfrm>
            </p:spPr>
            <p:txBody>
              <a:bodyPr/>
              <a:lstStyle/>
              <a:p>
                <a:pPr defTabSz="912791">
                  <a:lnSpc>
                    <a:spcPct val="90000"/>
                  </a:lnSpc>
                </a:pPr>
                <a:r>
                  <a:rPr lang="en-US" sz="2000" u="sng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General position on Bloch sphere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</m:t>
                    </m:r>
                    <m:func>
                      <m:func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num>
                              <m:den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e>
                    </m:func>
                    <m:d>
                      <m:dPr>
                        <m:begChr m:val="|"/>
                        <m:endChr m:val="|"/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0&gt; +</m:t>
                        </m:r>
                        <m:sSup>
                          <m:sSup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sup>
                        </m:sSup>
                        <m:func>
                          <m:func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sz="2000" i="1" noProof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i="1" noProof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num>
                                  <m:den>
                                    <m:r>
                                      <a:rPr lang="en-US" sz="2000" i="1" noProof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d>
                          </m:e>
                        </m:func>
                      </m:e>
                    </m:d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1&gt;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:r>
                  <a:rPr lang="en-US" sz="2000" u="sng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Measurement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000" i="1" noProof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&gt;&lt;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,  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= </m:t>
                        </m:r>
                      </m:e>
                    </m:nary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sz="200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nary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𝑀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Hermitian,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𝑃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𝑖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 &lt;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𝑖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defTabSz="912791">
                  <a:lnSpc>
                    <a:spcPct val="90000"/>
                  </a:lnSpc>
                </a:pPr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:r>
                  <a:rPr lang="en-US" sz="2000" u="sng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Controlled gates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</a:t>
                </a:r>
              </a:p>
              <a:p>
                <a:pPr lvl="1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|0&gt;|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 |0&gt; 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</m:t>
                    </m:r>
                  </m:oMath>
                </a14:m>
                <a:endParaRPr lang="en-US" sz="2000" noProof="0" dirty="0"/>
              </a:p>
              <a:p>
                <a:pPr lvl="1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|1&gt;|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 |1&gt;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</m:t>
                    </m:r>
                  </m:oMath>
                </a14:m>
                <a:endParaRPr lang="en-US" sz="2000" noProof="0" dirty="0"/>
              </a:p>
              <a:p>
                <a:pPr marL="457189" lvl="1" indent="0" defTabSz="912791">
                  <a:lnSpc>
                    <a:spcPct val="90000"/>
                  </a:lnSpc>
                  <a:buNone/>
                </a:pPr>
                <a:endParaRPr lang="en-US" sz="2000" noProof="0" dirty="0"/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28600" y="1905000"/>
                <a:ext cx="8458200" cy="3962400"/>
              </a:xfrm>
              <a:blipFill>
                <a:blip r:embed="rId3"/>
                <a:stretch>
                  <a:fillRect l="-901" t="-319" r="-6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9881141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14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Common gates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676422" y="1397391"/>
                <a:ext cx="8839200" cy="4876800"/>
              </a:xfrm>
            </p:spPr>
            <p:txBody>
              <a:bodyPr/>
              <a:lstStyle/>
              <a:p>
                <a:pPr defTabSz="912791">
                  <a:spcBef>
                    <a:spcPts val="1200"/>
                  </a:spcBef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Pauli gates</a:t>
                </a:r>
              </a:p>
              <a:p>
                <a:pPr marL="400040" lvl="1" indent="0" defTabSz="912791">
                  <a:spcBef>
                    <a:spcPts val="12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i="1" noProof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sz="1800" i="1" noProof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800" i="1" noProof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800" i="1" noProof="0" dirty="0">
                  <a:latin typeface="Cambria Math" panose="02040503050406030204" pitchFamily="18" charset="0"/>
                </a:endParaRPr>
              </a:p>
              <a:p>
                <a:pPr marL="400040" lvl="1" indent="0" defTabSz="912791">
                  <a:spcBef>
                    <a:spcPts val="12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i="1" noProof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1800" i="1" noProof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800" i="1" noProof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800" i="1" noProof="0" dirty="0">
                  <a:latin typeface="Cambria Math" panose="02040503050406030204" pitchFamily="18" charset="0"/>
                </a:endParaRPr>
              </a:p>
              <a:p>
                <a:pPr marL="400040" lvl="1" indent="0" defTabSz="912791">
                  <a:spcBef>
                    <a:spcPts val="12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800" noProof="0"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sz="1800" i="1" noProof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800" i="1" noProof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800" noProof="0" dirty="0"/>
              </a:p>
              <a:p>
                <a:pPr marL="400040" lvl="1" indent="0" defTabSz="912791">
                  <a:spcBef>
                    <a:spcPts val="12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i="1" noProof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sz="1800" i="1" noProof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800" i="1" noProof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600" noProof="0" dirty="0"/>
              </a:p>
              <a:p>
                <a:pPr marL="400040" lvl="1" indent="0" defTabSz="912791">
                  <a:spcBef>
                    <a:spcPts val="1200"/>
                  </a:spcBef>
                  <a:buNone/>
                </a:pPr>
                <a:r>
                  <a:rPr lang="en-US" sz="1800" noProof="0" dirty="0"/>
                  <a:t>Note: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p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en-US" sz="1800" noProof="0" dirty="0"/>
              </a:p>
              <a:p>
                <a:pPr defTabSz="912791">
                  <a:spcBef>
                    <a:spcPts val="1200"/>
                  </a:spcBef>
                </a:pPr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spcBef>
                    <a:spcPts val="1200"/>
                  </a:spcBef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Hadamard</a:t>
                </a:r>
              </a:p>
              <a:p>
                <a:pPr marL="400040" lvl="1" indent="0" defTabSz="912791">
                  <a:spcBef>
                    <a:spcPts val="1200"/>
                  </a:spcBef>
                  <a:buNone/>
                </a:pP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 noProof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2000" i="1" noProof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000" i="1" noProof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2000" i="1" noProof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000" i="1" noProof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000" i="1" noProof="0" dirty="0">
                    <a:latin typeface="Cambria Math" panose="02040503050406030204" pitchFamily="18" charset="0"/>
                  </a:rPr>
                  <a:t>.</a:t>
                </a:r>
              </a:p>
              <a:p>
                <a:pPr marL="400040" lvl="1" indent="0" defTabSz="912791">
                  <a:spcBef>
                    <a:spcPts val="1200"/>
                  </a:spcBef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⨂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(|0000…0&gt;)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1800" i="1" noProof="0">
                        <a:latin typeface="Cambria Math" panose="02040503050406030204" pitchFamily="18" charset="0"/>
                      </a:rPr>
                      <m:t>(|0&gt;+|1&gt;)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⨂</m:t>
                    </m:r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1800" i="1" noProof="0">
                        <a:latin typeface="Cambria Math" panose="02040503050406030204" pitchFamily="18" charset="0"/>
                      </a:rPr>
                      <m:t>(|0&gt;+</m:t>
                    </m:r>
                    <m:d>
                      <m:dPr>
                        <m:begChr m:val="|"/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1&gt;</m:t>
                        </m:r>
                      </m:e>
                    </m:d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⨂</m:t>
                    </m:r>
                  </m:oMath>
                </a14:m>
                <a:r>
                  <a:rPr lang="en-US" sz="1800" noProof="0" dirty="0"/>
                  <a:t>…</a:t>
                </a:r>
                <a:r>
                  <a:rPr lang="en-US" sz="1800" noProof="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⨂</m:t>
                    </m:r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1800" i="1" noProof="0">
                        <a:latin typeface="Cambria Math" panose="02040503050406030204" pitchFamily="18" charset="0"/>
                      </a:rPr>
                      <m:t>(|0&gt;+</m:t>
                    </m:r>
                    <m:d>
                      <m:dPr>
                        <m:begChr m:val="|"/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1&gt;</m:t>
                        </m:r>
                      </m:e>
                    </m:d>
                  </m:oMath>
                </a14:m>
                <a:r>
                  <a:rPr lang="en-US" sz="1800" i="1" noProof="0" dirty="0">
                    <a:latin typeface="Cambria Math" panose="02040503050406030204" pitchFamily="18" charset="0"/>
                  </a:rPr>
                  <a:t> </a:t>
                </a:r>
                <a:endParaRPr lang="en-US" sz="2000" i="1" noProof="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76422" y="1397391"/>
                <a:ext cx="8839200" cy="4876800"/>
              </a:xfrm>
              <a:blipFill>
                <a:blip r:embed="rId3"/>
                <a:stretch>
                  <a:fillRect l="-717" t="-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3">
                <a:extLst>
                  <a:ext uri="{FF2B5EF4-FFF2-40B4-BE49-F238E27FC236}">
                    <a16:creationId xmlns:a16="http://schemas.microsoft.com/office/drawing/2014/main" id="{4BD61F1A-82EF-703D-575A-FAA033DE8E5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183380" y="1432560"/>
                <a:ext cx="4739640" cy="4648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defTabSz="912791">
                  <a:spcBef>
                    <a:spcPts val="1200"/>
                  </a:spcBef>
                </a:pPr>
                <a:r>
                  <a:rPr lang="en-US" sz="2000" kern="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Rotation</a:t>
                </a:r>
              </a:p>
              <a:p>
                <a:pPr marL="400040" lvl="1" indent="0" defTabSz="912791">
                  <a:spcBef>
                    <a:spcPts val="12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kern="0" noProof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 kern="0" noProof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1800" i="1" kern="0" noProof="0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d>
                        <m:dPr>
                          <m:ctrlPr>
                            <a:rPr lang="en-US" sz="1800" i="1" kern="0" noProof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 kern="0" noProof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sz="1800" i="1" kern="0" noProof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800" i="1" kern="0" noProof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 kern="0" noProof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800" i="1" kern="0" noProof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1800" i="1" kern="0" noProof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800" i="1" kern="0" noProof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sz="1800" i="1" kern="0" noProof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i="1" kern="0" noProof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1800" i="1" kern="0" noProof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1800" b="0" i="1" kern="0" noProof="0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  <m:r>
                                      <a:rPr lang="en-US" sz="1800" b="0" i="1" kern="0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lang="en-US" sz="1800" b="0" i="1" kern="0" noProof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800" i="1" kern="0" noProof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 kern="0" noProof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en-US" sz="1800" i="1" kern="0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b="0" i="1" kern="0" noProof="0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1800" b="0" i="1" kern="0" noProof="0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800" b="0" i="1" kern="0" noProof="0" smtClean="0">
                                        <a:latin typeface="Cambria Math" panose="02040503050406030204" pitchFamily="18" charset="0"/>
                                      </a:rPr>
                                      <m:t>𝑖𝑋</m:t>
                                    </m:r>
                                    <m:f>
                                      <m:fPr>
                                        <m:type m:val="skw"/>
                                        <m:ctrlPr>
                                          <a:rPr lang="en-US" sz="1800" b="0" i="1" kern="0" noProof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1800" b="0" i="1" kern="0" noProof="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num>
                                      <m:den>
                                        <m:r>
                                          <a:rPr lang="en-US" sz="1800" b="0" i="1" kern="0" noProof="0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sup>
                                </m:sSup>
                              </m:e>
                              <m:e>
                                <m:r>
                                  <a:rPr lang="en-US" sz="1800" i="1" kern="0" noProof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800" i="1" kern="0" noProof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sz="1800" i="1" kern="0" noProof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i="1" kern="0" noProof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1800" i="1" kern="0" noProof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1800" b="0" i="1" kern="0" noProof="0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  <m:f>
                                      <m:fPr>
                                        <m:type m:val="skw"/>
                                        <m:ctrlPr>
                                          <a:rPr lang="en-US" sz="1800" i="1" kern="0" noProof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1800" i="1" kern="0" noProof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num>
                                      <m:den>
                                        <m:r>
                                          <a:rPr lang="en-US" sz="1800" i="1" kern="0" noProof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000" kern="0" noProof="0" dirty="0"/>
              </a:p>
              <a:p>
                <a:pPr defTabSz="912791">
                  <a:spcBef>
                    <a:spcPts val="1200"/>
                  </a:spcBef>
                </a:pPr>
                <a:r>
                  <a:rPr lang="en-US" sz="2000" kern="0" noProof="0" dirty="0"/>
                  <a:t>2 qubit gate</a:t>
                </a:r>
              </a:p>
              <a:p>
                <a:pPr marL="400040" lvl="1" indent="0" defTabSz="912791">
                  <a:spcBef>
                    <a:spcPts val="12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 kern="0" noProof="0">
                          <a:latin typeface="Cambria Math" panose="02040503050406030204" pitchFamily="18" charset="0"/>
                        </a:rPr>
                        <m:t>𝐶𝑁𝑂𝑇</m:t>
                      </m:r>
                      <m:r>
                        <a:rPr lang="en-US" sz="2000" i="1" kern="0" noProof="0">
                          <a:latin typeface="Cambria Math" panose="02040503050406030204" pitchFamily="18" charset="0"/>
                        </a:rPr>
                        <m:t>(|</m:t>
                      </m:r>
                      <m:r>
                        <a:rPr lang="en-US" sz="2000" i="1" kern="0" noProof="0">
                          <a:latin typeface="Cambria Math" panose="02040503050406030204" pitchFamily="18" charset="0"/>
                        </a:rPr>
                        <m:t>𝑥𝑦</m:t>
                      </m:r>
                      <m:r>
                        <a:rPr lang="en-US" sz="2000" i="1" kern="0" noProof="0">
                          <a:latin typeface="Cambria Math" panose="02040503050406030204" pitchFamily="18" charset="0"/>
                        </a:rPr>
                        <m:t>&gt;)=|</m:t>
                      </m:r>
                      <m:r>
                        <a:rPr lang="en-US" sz="2000" i="1" kern="0" noProof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i="1" kern="0" noProof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000" i="1" kern="0" noProof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i="1" kern="0" noProof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⨁</m:t>
                      </m:r>
                      <m:r>
                        <a:rPr lang="en-US" sz="2000" i="1" kern="0" noProof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2000" i="1" kern="0" noProof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 </m:t>
                      </m:r>
                    </m:oMath>
                  </m:oMathPara>
                </a14:m>
                <a:endParaRPr lang="en-US" sz="2000" i="1" kern="0" noProof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400040" lvl="1" indent="0" defTabSz="912791">
                  <a:spcBef>
                    <a:spcPts val="12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i="1" kern="0" noProof="0">
                          <a:latin typeface="Cambria Math" panose="02040503050406030204" pitchFamily="18" charset="0"/>
                        </a:rPr>
                        <m:t>𝐶𝑁𝑂𝑇</m:t>
                      </m:r>
                      <m:r>
                        <a:rPr lang="en-US" sz="1800" i="1" kern="0" noProof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800" i="1" kern="0" noProof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 kern="0" noProof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800" i="1" kern="0" noProof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1800" i="1" kern="0" noProof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sz="1800" i="1" kern="0" noProof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1800" i="1" kern="0" noProof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sz="1800" i="1" kern="0" noProof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800" i="1" kern="0" noProof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1800" i="1" kern="0" noProof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sz="1800" i="1" kern="0" noProof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1800" i="1" kern="0" noProof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sz="1800" i="1" kern="0" noProof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800" i="1" kern="0" noProof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1800" i="1" kern="0" noProof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sz="1800" i="1" kern="0" noProof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1800" i="1" kern="0" noProof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sz="1800" i="1" kern="0" noProof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800" i="1" kern="0" noProof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1800" i="1" kern="0" noProof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sz="1800" i="1" kern="0" noProof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1800" i="1" kern="0" noProof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sz="1800" i="1" kern="0" noProof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800" kern="0" noProof="0" dirty="0"/>
              </a:p>
              <a:p>
                <a:pPr marL="285740" defTabSz="912791">
                  <a:spcBef>
                    <a:spcPts val="1200"/>
                  </a:spcBef>
                </a:pPr>
                <a:r>
                  <a:rPr lang="en-US" sz="2000" kern="0" noProof="0" dirty="0"/>
                  <a:t>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kern="0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kern="0" noProof="0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000" kern="0" noProof="0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kern="0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</a:rPr>
                          <m:t>𝑋</m:t>
                        </m:r>
                      </m:sup>
                    </m:sSup>
                    <m:r>
                      <a:rPr lang="en-US" sz="2000" b="0" i="1" kern="0" noProof="0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2000" b="0" i="1" kern="0" noProof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kern="0" noProof="0" smtClean="0">
                            <a:latin typeface="Cambria Math" panose="02040503050406030204" pitchFamily="18" charset="0"/>
                          </a:rPr>
                          <m:t>Icos</m:t>
                        </m:r>
                      </m:fName>
                      <m:e>
                        <m:d>
                          <m:dPr>
                            <m:ctrlPr>
                              <a:rPr lang="en-US" sz="2000" b="0" i="1" kern="0" noProof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kern="0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e>
                    </m:func>
                    <m:r>
                      <a:rPr lang="en-US" sz="20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0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𝑖𝑋𝑠𝑖𝑛</m:t>
                    </m:r>
                    <m:r>
                      <a:rPr lang="en-US" sz="20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20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kern="0" noProof="0" dirty="0"/>
              </a:p>
            </p:txBody>
          </p:sp>
        </mc:Choice>
        <mc:Fallback xmlns="">
          <p:sp>
            <p:nvSpPr>
              <p:cNvPr id="2" name="Rectangle 3">
                <a:extLst>
                  <a:ext uri="{FF2B5EF4-FFF2-40B4-BE49-F238E27FC236}">
                    <a16:creationId xmlns:a16="http://schemas.microsoft.com/office/drawing/2014/main" id="{4BD61F1A-82EF-703D-575A-FAA033DE8E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183380" y="1432560"/>
                <a:ext cx="4739640" cy="4648200"/>
              </a:xfrm>
              <a:prstGeom prst="rect">
                <a:avLst/>
              </a:prstGeom>
              <a:blipFill>
                <a:blip r:embed="rId4"/>
                <a:stretch>
                  <a:fillRect l="-1337" t="-1359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5974973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15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Measurement in alternate basis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247650" y="2057400"/>
                <a:ext cx="8648700" cy="3962400"/>
              </a:xfrm>
            </p:spPr>
            <p:txBody>
              <a:bodyPr/>
              <a:lstStyle/>
              <a:p>
                <a:pPr defTabSz="912791">
                  <a:lnSpc>
                    <a:spcPct val="90000"/>
                  </a:lnSpc>
                  <a:spcBef>
                    <a:spcPts val="400"/>
                  </a:spcBef>
                </a:pPr>
                <a:r>
                  <a:rPr lang="en-US" sz="2000" noProof="0" dirty="0"/>
                  <a:t>Computational basis is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&gt;.  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</m:d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&gt; =|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&gt; </m:t>
                    </m:r>
                  </m:oMath>
                </a14:m>
                <a:endParaRPr lang="en-US" sz="2000" noProof="0" dirty="0"/>
              </a:p>
              <a:p>
                <a:pPr defTabSz="912791">
                  <a:lnSpc>
                    <a:spcPct val="90000"/>
                  </a:lnSpc>
                  <a:spcBef>
                    <a:spcPts val="400"/>
                  </a:spcBef>
                </a:pPr>
                <a:r>
                  <a:rPr lang="en-US" sz="2000" noProof="0" dirty="0"/>
                  <a:t>Suppose we want to measure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2000" noProof="0" dirty="0"/>
                  <a:t> with respect to basis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={|</m:t>
                    </m:r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&gt;}</m:t>
                    </m:r>
                  </m:oMath>
                </a14:m>
                <a:endParaRPr lang="en-US" sz="2000" noProof="0" dirty="0"/>
              </a:p>
              <a:p>
                <a:pPr defTabSz="912791">
                  <a:lnSpc>
                    <a:spcPct val="90000"/>
                  </a:lnSpc>
                  <a:spcBef>
                    <a:spcPts val="400"/>
                  </a:spcBef>
                </a:pP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 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|</m:t>
                        </m:r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</m:e>
                    </m:nary>
                  </m:oMath>
                </a14:m>
                <a:endParaRPr lang="en-US" sz="2000" noProof="0" dirty="0"/>
              </a:p>
              <a:p>
                <a:pPr defTabSz="912791">
                  <a:lnSpc>
                    <a:spcPct val="90000"/>
                  </a:lnSpc>
                  <a:spcBef>
                    <a:spcPts val="400"/>
                  </a:spcBef>
                </a:pPr>
                <a:r>
                  <a:rPr lang="en-US" sz="2000" noProof="0" dirty="0"/>
                  <a:t>To measure </a:t>
                </a:r>
                <a:r>
                  <a:rPr lang="en-US" sz="2000" noProof="0" dirty="0" err="1"/>
                  <a:t>wrt</a:t>
                </a:r>
                <a:r>
                  <a:rPr lang="en-US" sz="2000" noProof="0" dirty="0"/>
                  <a:t> 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={|</m:t>
                    </m:r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&gt;}</m:t>
                    </m:r>
                  </m:oMath>
                </a14:m>
                <a:r>
                  <a:rPr lang="en-US" sz="2000" noProof="0" dirty="0"/>
                  <a:t>,  Project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</m:t>
                    </m:r>
                  </m:oMath>
                </a14:m>
                <a:r>
                  <a:rPr lang="en-US" sz="2000" noProof="0" dirty="0"/>
                  <a:t> onto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&gt; &lt;</m:t>
                    </m:r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endParaRPr lang="en-US" sz="2000" noProof="0" dirty="0"/>
              </a:p>
              <a:p>
                <a:pPr defTabSz="912791">
                  <a:lnSpc>
                    <a:spcPct val="90000"/>
                  </a:lnSpc>
                  <a:spcBef>
                    <a:spcPts val="400"/>
                  </a:spcBef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𝑇𝑟</m:t>
                        </m:r>
                        <m:d>
                          <m:dPr>
                            <m:ctrlPr>
                              <a:rPr lang="en-US" sz="2000" i="1" noProof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𝜓</m:t>
                                </m:r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&gt;</m:t>
                                </m:r>
                                <m:r>
                                  <a:rPr lang="en-US" sz="2000" b="0" i="0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&lt;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ψ</m:t>
                                </m:r>
                              </m:e>
                            </m:d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i="1" noProof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 noProof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𝜑</m:t>
                                    </m:r>
                                  </m:e>
                                  <m:sub>
                                    <m:r>
                                      <a:rPr lang="en-US" sz="2000" i="1" noProof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  <m:t>&gt; &lt;</m:t>
                                </m:r>
                                <m:sSub>
                                  <m:sSubPr>
                                    <m:ctrlPr>
                                      <a:rPr lang="en-US" sz="2000" i="1" noProof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 noProof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𝜑</m:t>
                                    </m:r>
                                  </m:e>
                                  <m:sub>
                                    <m:r>
                                      <a:rPr lang="en-US" sz="2000" i="1" noProof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𝑇𝑟</m:t>
                        </m:r>
                        <m:d>
                          <m:dPr>
                            <m:endChr m:val="|"/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sSub>
                              <m:sSubPr>
                                <m:ctrlP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𝜑</m:t>
                                </m:r>
                              </m:e>
                              <m:sub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  <m:r>
                          <m:rPr>
                            <m:sty m:val="p"/>
                          </m:r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ψ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 &lt;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  <m:e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2000" b="0" i="0" noProof="0" smtClean="0">
                            <a:latin typeface="Cambria Math" panose="02040503050406030204" pitchFamily="18" charset="0"/>
                          </a:rPr>
                          <m:t>&gt;</m:t>
                        </m:r>
                      </m:e>
                    </m:d>
                    <m:r>
                      <a:rPr lang="en-US" sz="2000" b="0" i="0" noProof="0" smtClean="0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000" noProof="0" dirty="0"/>
              </a:p>
              <a:p>
                <a:pPr defTabSz="912791">
                  <a:lnSpc>
                    <a:spcPct val="90000"/>
                  </a:lnSpc>
                  <a:spcBef>
                    <a:spcPts val="400"/>
                  </a:spcBef>
                </a:pPr>
                <a14:m>
                  <m:oMath xmlns:m="http://schemas.openxmlformats.org/officeDocument/2006/math">
                    <m:r>
                      <a:rPr lang="en-US" sz="20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&lt;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sz="2000" noProof="0" dirty="0"/>
                  <a:t> is density operator for the pure state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2000" noProof="0" dirty="0"/>
                  <a:t>.</a:t>
                </a:r>
              </a:p>
              <a:p>
                <a:pPr defTabSz="912791">
                  <a:lnSpc>
                    <a:spcPct val="90000"/>
                  </a:lnSpc>
                  <a:spcBef>
                    <a:spcPts val="400"/>
                  </a:spcBef>
                </a:pPr>
                <a14:m>
                  <m:oMath xmlns:m="http://schemas.openxmlformats.org/officeDocument/2006/math">
                    <m:r>
                      <a:rPr lang="en-US" sz="20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|</m:t>
                        </m:r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 &lt;</m:t>
                        </m:r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</m:e>
                    </m:nary>
                  </m:oMath>
                </a14:m>
                <a:r>
                  <a:rPr lang="en-US" sz="2000" noProof="0" dirty="0"/>
                  <a:t> is the density operator for mixed states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{(</m:t>
                    </m:r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,|</m:t>
                    </m:r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&gt;)</m:t>
                    </m:r>
                  </m:oMath>
                </a14:m>
                <a:endParaRPr lang="en-US" sz="2000" noProof="0" dirty="0"/>
              </a:p>
              <a:p>
                <a:pPr marL="0" indent="0" defTabSz="912791">
                  <a:lnSpc>
                    <a:spcPct val="90000"/>
                  </a:lnSpc>
                  <a:spcBef>
                    <a:spcPts val="200"/>
                  </a:spcBef>
                  <a:buNone/>
                </a:pPr>
                <a:endParaRPr lang="en-US" sz="1800" noProof="0" dirty="0"/>
              </a:p>
              <a:p>
                <a:pPr marL="0" indent="0" defTabSz="912791">
                  <a:lnSpc>
                    <a:spcPct val="90000"/>
                  </a:lnSpc>
                  <a:buNone/>
                </a:pPr>
                <a:r>
                  <a:rPr lang="en-US" sz="2000" noProof="0" dirty="0"/>
                  <a:t> </a:t>
                </a:r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47650" y="2057400"/>
                <a:ext cx="8648700" cy="3962400"/>
              </a:xfrm>
              <a:blipFill>
                <a:blip r:embed="rId3"/>
                <a:stretch>
                  <a:fillRect l="-587" t="-15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5684063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16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Converting to Bell Basis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342900" y="1676400"/>
                <a:ext cx="8458200" cy="1267789"/>
              </a:xfrm>
            </p:spPr>
            <p:txBody>
              <a:bodyPr/>
              <a:lstStyle/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noProof="0" dirty="0"/>
                  <a:t>Computational basis is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18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&gt;,   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</m:d>
                    <m:sSub>
                      <m:sSub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&gt; =|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&gt; </m:t>
                    </m:r>
                  </m:oMath>
                </a14:m>
                <a:endParaRPr lang="en-US" sz="1800" noProof="0" dirty="0"/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00</m:t>
                        </m:r>
                      </m:sub>
                    </m:sSub>
                    <m:r>
                      <a:rPr lang="en-US" sz="1800" i="1" noProof="0">
                        <a:latin typeface="Cambria Math" panose="02040503050406030204" pitchFamily="18" charset="0"/>
                      </a:rPr>
                      <m:t>&gt; = </m:t>
                    </m:r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1800" i="1" noProof="0">
                        <a:latin typeface="Cambria Math" panose="02040503050406030204" pitchFamily="18" charset="0"/>
                      </a:rPr>
                      <m:t>(|00&gt; + |11&gt;)</m:t>
                    </m:r>
                  </m:oMath>
                </a14:m>
                <a:r>
                  <a:rPr lang="en-US" sz="1800" noProof="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01</m:t>
                        </m:r>
                      </m:sub>
                    </m:sSub>
                    <m:r>
                      <a:rPr lang="en-US" sz="1800" i="1" noProof="0">
                        <a:latin typeface="Cambria Math" panose="02040503050406030204" pitchFamily="18" charset="0"/>
                      </a:rPr>
                      <m:t>&gt; = </m:t>
                    </m:r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1800" i="1" noProof="0">
                        <a:latin typeface="Cambria Math" panose="02040503050406030204" pitchFamily="18" charset="0"/>
                      </a:rPr>
                      <m:t>(|01&gt; + |10&gt;)</m:t>
                    </m:r>
                  </m:oMath>
                </a14:m>
                <a:endParaRPr lang="en-US" sz="1800" noProof="0" dirty="0"/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i="1" noProof="0">
                        <a:latin typeface="Cambria Math" panose="02040503050406030204" pitchFamily="18" charset="0"/>
                      </a:rPr>
                      <m:t>&gt; = </m:t>
                    </m:r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1800" i="1" noProof="0">
                        <a:latin typeface="Cambria Math" panose="02040503050406030204" pitchFamily="18" charset="0"/>
                      </a:rPr>
                      <m:t>(|00&gt;−  |11&gt;)</m:t>
                    </m:r>
                  </m:oMath>
                </a14:m>
                <a:r>
                  <a:rPr lang="en-US" sz="1800" noProof="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noProof="0">
                        <a:latin typeface="Cambria Math" panose="02040503050406030204" pitchFamily="18" charset="0"/>
                      </a:rPr>
                      <m:t>&gt; = </m:t>
                    </m:r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1800" i="1" noProof="0">
                        <a:latin typeface="Cambria Math" panose="02040503050406030204" pitchFamily="18" charset="0"/>
                      </a:rPr>
                      <m:t>(|01&gt; − |10&gt;)</m:t>
                    </m:r>
                  </m:oMath>
                </a14:m>
                <a:endParaRPr lang="en-US" sz="1800" noProof="0" dirty="0"/>
              </a:p>
              <a:p>
                <a:pPr marL="0" indent="0" defTabSz="912791">
                  <a:lnSpc>
                    <a:spcPct val="90000"/>
                  </a:lnSpc>
                  <a:buNone/>
                </a:pPr>
                <a:endParaRPr lang="en-US" sz="1800" noProof="0" dirty="0"/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42900" y="1676400"/>
                <a:ext cx="8458200" cy="1267789"/>
              </a:xfrm>
              <a:blipFill>
                <a:blip r:embed="rId3"/>
                <a:stretch>
                  <a:fillRect l="-299" t="-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0" name="Group 29">
            <a:extLst>
              <a:ext uri="{FF2B5EF4-FFF2-40B4-BE49-F238E27FC236}">
                <a16:creationId xmlns:a16="http://schemas.microsoft.com/office/drawing/2014/main" id="{13B3B1D4-B358-F720-ABE8-C3F511EF9F72}"/>
              </a:ext>
            </a:extLst>
          </p:cNvPr>
          <p:cNvGrpSpPr/>
          <p:nvPr/>
        </p:nvGrpSpPr>
        <p:grpSpPr>
          <a:xfrm>
            <a:off x="879733" y="2971800"/>
            <a:ext cx="7384533" cy="1843427"/>
            <a:chOff x="1013422" y="4114800"/>
            <a:chExt cx="7384533" cy="1843427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3AF9153-B7ED-680F-39D5-FE50512BBC5E}"/>
                </a:ext>
              </a:extLst>
            </p:cNvPr>
            <p:cNvSpPr/>
            <p:nvPr/>
          </p:nvSpPr>
          <p:spPr bwMode="auto">
            <a:xfrm>
              <a:off x="3048000" y="4307331"/>
              <a:ext cx="365760" cy="402336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FD4DE66-F4F5-7215-067A-B654A099B590}"/>
                </a:ext>
              </a:extLst>
            </p:cNvPr>
            <p:cNvSpPr txBox="1"/>
            <p:nvPr/>
          </p:nvSpPr>
          <p:spPr>
            <a:xfrm>
              <a:off x="2971800" y="4290374"/>
              <a:ext cx="457200" cy="4401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H</a:t>
              </a: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73B2908-9871-4A27-85BC-16336FDCB8EF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600200" y="4456833"/>
              <a:ext cx="1429378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0190408-EE7B-A47B-4488-7055CB3C2D87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600200" y="5035295"/>
              <a:ext cx="22098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1F409BAF-6BAF-6B15-9DEE-8C0003009CE5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191000" y="5038644"/>
              <a:ext cx="9906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4BFD8B8-D631-3F07-0FF5-886628DDDD2B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419694" y="4447465"/>
              <a:ext cx="1808188" cy="8322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36D44B50-D42C-7967-9E23-534DDFE5C0C0}"/>
                    </a:ext>
                  </a:extLst>
                </p:cNvPr>
                <p:cNvSpPr txBox="1"/>
                <p:nvPr/>
              </p:nvSpPr>
              <p:spPr>
                <a:xfrm>
                  <a:off x="1013422" y="4250618"/>
                  <a:ext cx="685800" cy="4062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36D44B50-D42C-7967-9E23-534DDFE5C0C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3422" y="4250618"/>
                  <a:ext cx="685800" cy="406265"/>
                </a:xfrm>
                <a:prstGeom prst="rect">
                  <a:avLst/>
                </a:prstGeom>
                <a:blipFill>
                  <a:blip r:embed="rId4"/>
                  <a:stretch>
                    <a:fillRect l="-545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8E416F8F-B4BF-FA1B-F28D-047A4E699993}"/>
                    </a:ext>
                  </a:extLst>
                </p:cNvPr>
                <p:cNvSpPr txBox="1"/>
                <p:nvPr/>
              </p:nvSpPr>
              <p:spPr>
                <a:xfrm>
                  <a:off x="1013422" y="4839976"/>
                  <a:ext cx="6858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8E416F8F-B4BF-FA1B-F28D-047A4E69999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3422" y="4839976"/>
                  <a:ext cx="685800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5455" b="-96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76DCF89-E10F-57A5-4A34-260CFD891EA6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3962400" y="4425695"/>
              <a:ext cx="0" cy="46362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15C58A29-8964-D96E-EC66-9900681500B8}"/>
                    </a:ext>
                  </a:extLst>
                </p:cNvPr>
                <p:cNvSpPr txBox="1"/>
                <p:nvPr/>
              </p:nvSpPr>
              <p:spPr>
                <a:xfrm>
                  <a:off x="5029200" y="4572000"/>
                  <a:ext cx="990599" cy="42479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15C58A29-8964-D96E-EC66-9900681500B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29200" y="4572000"/>
                  <a:ext cx="990599" cy="424796"/>
                </a:xfrm>
                <a:prstGeom prst="rect">
                  <a:avLst/>
                </a:prstGeom>
                <a:blipFill>
                  <a:blip r:embed="rId6"/>
                  <a:stretch>
                    <a:fillRect l="-2532" b="-882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Triangle 5">
              <a:extLst>
                <a:ext uri="{FF2B5EF4-FFF2-40B4-BE49-F238E27FC236}">
                  <a16:creationId xmlns:a16="http://schemas.microsoft.com/office/drawing/2014/main" id="{A590725C-3AB6-6827-3D54-6094059719EB}"/>
                </a:ext>
              </a:extLst>
            </p:cNvPr>
            <p:cNvSpPr/>
            <p:nvPr/>
          </p:nvSpPr>
          <p:spPr bwMode="auto">
            <a:xfrm rot="16200000">
              <a:off x="6937248" y="4711493"/>
              <a:ext cx="1060704" cy="489109"/>
            </a:xfrm>
            <a:prstGeom prst="triangle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  <a:scene3d>
              <a:camera prst="orthographicFront"/>
              <a:lightRig rig="threePt" dir="t"/>
            </a:scene3d>
            <a:sp3d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9DA7D7E-0106-71AC-3425-EF1E3CE4D786}"/>
                </a:ext>
              </a:extLst>
            </p:cNvPr>
            <p:cNvSpPr txBox="1"/>
            <p:nvPr/>
          </p:nvSpPr>
          <p:spPr>
            <a:xfrm>
              <a:off x="7178760" y="4800599"/>
              <a:ext cx="6857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Bell</a:t>
              </a:r>
              <a:endParaRPr lang="en-US" noProof="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B015D2A5-2AA7-76D0-173C-E82A4770D87F}"/>
                    </a:ext>
                  </a:extLst>
                </p:cNvPr>
                <p:cNvSpPr txBox="1"/>
                <p:nvPr/>
              </p:nvSpPr>
              <p:spPr>
                <a:xfrm>
                  <a:off x="6096000" y="4610499"/>
                  <a:ext cx="685800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≡</m:t>
                        </m:r>
                      </m:oMath>
                    </m:oMathPara>
                  </a14:m>
                  <a:endParaRPr lang="en-US" sz="2800" noProof="0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B015D2A5-2AA7-76D0-173C-E82A4770D87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96000" y="4610499"/>
                  <a:ext cx="685800" cy="52322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C9797C7-BCF2-3BD7-7F81-230E583716DF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835857" y="4610499"/>
              <a:ext cx="6858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16EDB32A-80C9-DB1A-FF85-A7894443AF8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781800" y="5200840"/>
              <a:ext cx="6858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550C5C8E-17AE-11DE-5098-131206996201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712155" y="4610499"/>
              <a:ext cx="6858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04BCD41-2082-BA39-2B79-E357E0FCE88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712155" y="5156912"/>
              <a:ext cx="6858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F817610-4073-78C6-477F-0E6D06E8F951}"/>
                </a:ext>
              </a:extLst>
            </p:cNvPr>
            <p:cNvSpPr/>
            <p:nvPr/>
          </p:nvSpPr>
          <p:spPr bwMode="auto">
            <a:xfrm>
              <a:off x="3810000" y="4898135"/>
              <a:ext cx="365760" cy="36576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D6A14C1-6ED4-DC7D-FAAB-FEEB2FF3C455}"/>
                </a:ext>
              </a:extLst>
            </p:cNvPr>
            <p:cNvSpPr txBox="1"/>
            <p:nvPr/>
          </p:nvSpPr>
          <p:spPr>
            <a:xfrm>
              <a:off x="3733800" y="4882895"/>
              <a:ext cx="457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X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32D41059-6883-7D0B-67D6-D62BF2FD46C5}"/>
                    </a:ext>
                  </a:extLst>
                </p:cNvPr>
                <p:cNvSpPr txBox="1"/>
                <p:nvPr/>
              </p:nvSpPr>
              <p:spPr>
                <a:xfrm>
                  <a:off x="1999183" y="5486399"/>
                  <a:ext cx="82021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18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32D41059-6883-7D0B-67D6-D62BF2FD46C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99183" y="5486399"/>
                  <a:ext cx="820217" cy="369332"/>
                </a:xfrm>
                <a:prstGeom prst="rect">
                  <a:avLst/>
                </a:prstGeom>
                <a:blipFill>
                  <a:blip r:embed="rId8"/>
                  <a:stretch>
                    <a:fillRect l="-4545" b="-96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BC8ACB0E-9FA9-1F21-35C4-221BA6CE0768}"/>
                    </a:ext>
                  </a:extLst>
                </p:cNvPr>
                <p:cNvSpPr txBox="1"/>
                <p:nvPr/>
              </p:nvSpPr>
              <p:spPr>
                <a:xfrm>
                  <a:off x="3249683" y="5588895"/>
                  <a:ext cx="82021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18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BC8ACB0E-9FA9-1F21-35C4-221BA6CE076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49683" y="5588895"/>
                  <a:ext cx="820217" cy="369332"/>
                </a:xfrm>
                <a:prstGeom prst="rect">
                  <a:avLst/>
                </a:prstGeom>
                <a:blipFill>
                  <a:blip r:embed="rId9"/>
                  <a:stretch>
                    <a:fillRect l="-7576" b="-96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9EAFB982-B4F5-4CE6-CCA3-8D5B92814F94}"/>
                    </a:ext>
                  </a:extLst>
                </p:cNvPr>
                <p:cNvSpPr txBox="1"/>
                <p:nvPr/>
              </p:nvSpPr>
              <p:spPr>
                <a:xfrm>
                  <a:off x="4276191" y="5498273"/>
                  <a:ext cx="82021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18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9EAFB982-B4F5-4CE6-CCA3-8D5B92814F9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76191" y="5498273"/>
                  <a:ext cx="820217" cy="369332"/>
                </a:xfrm>
                <a:prstGeom prst="rect">
                  <a:avLst/>
                </a:prstGeom>
                <a:blipFill>
                  <a:blip r:embed="rId10"/>
                  <a:stretch>
                    <a:fillRect l="-6154"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E9F2858-12E4-F551-1D46-1B51E3C08BB3}"/>
                </a:ext>
              </a:extLst>
            </p:cNvPr>
            <p:cNvCxnSpPr/>
            <p:nvPr/>
          </p:nvCxnSpPr>
          <p:spPr bwMode="auto">
            <a:xfrm>
              <a:off x="2286000" y="4114800"/>
              <a:ext cx="0" cy="1340822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33CD1D3B-4168-9D17-3097-0188A081E099}"/>
                </a:ext>
              </a:extLst>
            </p:cNvPr>
            <p:cNvCxnSpPr/>
            <p:nvPr/>
          </p:nvCxnSpPr>
          <p:spPr bwMode="auto">
            <a:xfrm>
              <a:off x="3581400" y="4221778"/>
              <a:ext cx="0" cy="1340822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5C8C85D5-901B-4E0D-E991-10F3C7DB392E}"/>
                </a:ext>
              </a:extLst>
            </p:cNvPr>
            <p:cNvCxnSpPr/>
            <p:nvPr/>
          </p:nvCxnSpPr>
          <p:spPr bwMode="auto">
            <a:xfrm>
              <a:off x="4572000" y="4191000"/>
              <a:ext cx="0" cy="1340822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">
                <a:extLst>
                  <a:ext uri="{FF2B5EF4-FFF2-40B4-BE49-F238E27FC236}">
                    <a16:creationId xmlns:a16="http://schemas.microsoft.com/office/drawing/2014/main" id="{D376A4BD-883D-0CFB-04A1-45814D15D72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52796" y="4775913"/>
                <a:ext cx="8458200" cy="154868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892" indent="-342892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31" indent="-285743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2972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160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348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537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726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8915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103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defTabSz="912791">
                  <a:lnSpc>
                    <a:spcPct val="90000"/>
                  </a:lnSpc>
                  <a:spcBef>
                    <a:spcPts val="0"/>
                  </a:spcBef>
                </a:pPr>
                <a:r>
                  <a:rPr lang="en-US" sz="1800" kern="0" noProof="0" dirty="0"/>
                  <a:t>|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sz="1800" i="1" kern="0" noProof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 noProof="0">
                        <a:latin typeface="Cambria Math" panose="02040503050406030204" pitchFamily="18" charset="0"/>
                      </a:rPr>
                      <m:t>&gt; =|00&gt; </m:t>
                    </m:r>
                  </m:oMath>
                </a14:m>
                <a:endParaRPr lang="en-US" sz="1800" kern="0" noProof="0" dirty="0"/>
              </a:p>
              <a:p>
                <a:pPr defTabSz="912791">
                  <a:lnSpc>
                    <a:spcPct val="90000"/>
                  </a:lnSpc>
                  <a:spcBef>
                    <a:spcPts val="0"/>
                  </a:spcBef>
                </a:pPr>
                <a:r>
                  <a:rPr lang="en-US" sz="1800" kern="0" noProof="0" dirty="0"/>
                  <a:t>|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 noProof="0" smtClean="0">
                        <a:latin typeface="Cambria Math" panose="02040503050406030204" pitchFamily="18" charset="0"/>
                      </a:rPr>
                      <m:t>&gt; =</m:t>
                    </m:r>
                    <m:f>
                      <m:fPr>
                        <m:ctrlPr>
                          <a:rPr lang="en-US" sz="1800" i="1" kern="0" noProof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kern="0" noProof="0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b="0" i="1" kern="0" noProof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1800" b="0" i="1" kern="0" noProof="0" smtClean="0">
                        <a:latin typeface="Cambria Math" panose="02040503050406030204" pitchFamily="18" charset="0"/>
                      </a:rPr>
                      <m:t>(</m:t>
                    </m:r>
                    <m:d>
                      <m:dPr>
                        <m:begChr m:val="|"/>
                        <m:endChr m:val="|"/>
                        <m:ctrlPr>
                          <a:rPr lang="en-US" sz="1800" i="1" kern="0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1800" i="1" kern="0" noProof="0" smtClean="0">
                            <a:latin typeface="Cambria Math" panose="02040503050406030204" pitchFamily="18" charset="0"/>
                          </a:rPr>
                          <m:t>&gt;</m:t>
                        </m:r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begChr m:val="|"/>
                            <m:ctrlPr>
                              <a:rPr lang="en-US" sz="1800" b="0" i="1" kern="0" noProof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kern="0" noProof="0" smtClean="0">
                                <a:latin typeface="Cambria Math" panose="02040503050406030204" pitchFamily="18" charset="0"/>
                              </a:rPr>
                              <m:t>1&gt;</m:t>
                            </m:r>
                          </m:e>
                        </m:d>
                      </m:e>
                    </m:d>
                    <m:r>
                      <a:rPr lang="en-US" sz="1800" b="0" i="1" kern="0" noProof="0" smtClean="0">
                        <a:latin typeface="Cambria Math" panose="02040503050406030204" pitchFamily="18" charset="0"/>
                      </a:rPr>
                      <m:t>0&gt; =</m:t>
                    </m:r>
                    <m:f>
                      <m:fPr>
                        <m:ctrlPr>
                          <a:rPr lang="en-US" sz="1800" i="1" kern="0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kern="0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kern="0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i="1" kern="0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1800" i="1" kern="0" noProof="0">
                        <a:latin typeface="Cambria Math" panose="02040503050406030204" pitchFamily="18" charset="0"/>
                      </a:rPr>
                      <m:t>(</m:t>
                    </m:r>
                    <m:d>
                      <m:dPr>
                        <m:begChr m:val="|"/>
                        <m:endChr m:val="|"/>
                        <m:ctrlPr>
                          <a:rPr lang="en-US" sz="1800" i="1" kern="0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kern="0" noProof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1800" i="1" kern="0" noProof="0">
                            <a:latin typeface="Cambria Math" panose="02040503050406030204" pitchFamily="18" charset="0"/>
                          </a:rPr>
                          <m:t>&gt;+</m:t>
                        </m:r>
                        <m:d>
                          <m:dPr>
                            <m:begChr m:val="|"/>
                            <m:ctrlPr>
                              <a:rPr lang="en-US" sz="1800" i="1" kern="0" noProof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 kern="0" noProof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1800" b="0" i="1" kern="0" noProof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sz="1800" i="1" kern="0" noProof="0">
                                <a:latin typeface="Cambria Math" panose="02040503050406030204" pitchFamily="18" charset="0"/>
                              </a:rPr>
                              <m:t>&gt;</m:t>
                            </m:r>
                          </m:e>
                        </m:d>
                      </m:e>
                    </m:d>
                  </m:oMath>
                </a14:m>
                <a:endParaRPr lang="en-US" sz="1800" kern="0" noProof="0" dirty="0"/>
              </a:p>
              <a:p>
                <a:pPr defTabSz="912791">
                  <a:lnSpc>
                    <a:spcPct val="90000"/>
                  </a:lnSpc>
                  <a:spcBef>
                    <a:spcPts val="0"/>
                  </a:spcBef>
                </a:pPr>
                <a:r>
                  <a:rPr lang="en-US" sz="1800" kern="0" noProof="0" dirty="0"/>
                  <a:t>|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i="1" kern="0" noProof="0" smtClean="0">
                        <a:latin typeface="Cambria Math" panose="02040503050406030204" pitchFamily="18" charset="0"/>
                      </a:rPr>
                      <m:t>&gt; =</m:t>
                    </m:r>
                    <m:sSub>
                      <m:sSubPr>
                        <m:ctrlPr>
                          <a:rPr lang="en-US" sz="1800" i="1" kern="0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  <m:t>00</m:t>
                        </m:r>
                      </m:sub>
                    </m:sSub>
                    <m:r>
                      <a:rPr lang="en-US" sz="1800" b="0" i="1" kern="0" noProof="0" smtClean="0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endParaRPr lang="en-US" sz="1800" kern="0" noProof="0" dirty="0"/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:endParaRPr lang="en-US" sz="1800" kern="0" noProof="0" dirty="0"/>
              </a:p>
            </p:txBody>
          </p:sp>
        </mc:Choice>
        <mc:Fallback xmlns="">
          <p:sp>
            <p:nvSpPr>
              <p:cNvPr id="31" name="Rectangle 3">
                <a:extLst>
                  <a:ext uri="{FF2B5EF4-FFF2-40B4-BE49-F238E27FC236}">
                    <a16:creationId xmlns:a16="http://schemas.microsoft.com/office/drawing/2014/main" id="{D376A4BD-883D-0CFB-04A1-45814D15D7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52796" y="4775913"/>
                <a:ext cx="8458200" cy="1548687"/>
              </a:xfrm>
              <a:prstGeom prst="rect">
                <a:avLst/>
              </a:prstGeom>
              <a:blipFill>
                <a:blip r:embed="rId11"/>
                <a:stretch>
                  <a:fillRect l="-450" t="-3226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09681017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74725" y="6304457"/>
            <a:ext cx="1905000" cy="457200"/>
          </a:xfrm>
        </p:spPr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17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Changing Measurement  Basis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222118" y="1295400"/>
                <a:ext cx="8648700" cy="914400"/>
              </a:xfrm>
            </p:spPr>
            <p:txBody>
              <a:bodyPr/>
              <a:lstStyle/>
              <a:p>
                <a:pPr defTabSz="912791">
                  <a:lnSpc>
                    <a:spcPct val="90000"/>
                  </a:lnSpc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Suppose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i="1" noProof="0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a basis and our measurement basis is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2000" noProof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i="1" noProof="0">
                        <a:latin typeface="Cambria Math" panose="02040503050406030204" pitchFamily="18" charset="0"/>
                      </a:rPr>
                      <m:t>&gt; =|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22118" y="1295400"/>
                <a:ext cx="8648700" cy="914400"/>
              </a:xfrm>
              <a:blipFill>
                <a:blip r:embed="rId3"/>
                <a:stretch>
                  <a:fillRect l="-733" t="-82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8186DE78-B800-F257-2327-B48E023623E6}"/>
              </a:ext>
            </a:extLst>
          </p:cNvPr>
          <p:cNvGrpSpPr/>
          <p:nvPr/>
        </p:nvGrpSpPr>
        <p:grpSpPr>
          <a:xfrm>
            <a:off x="1230382" y="1806830"/>
            <a:ext cx="6121136" cy="1188606"/>
            <a:chOff x="1244732" y="1783194"/>
            <a:chExt cx="6121136" cy="1188606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96A2E4B1-6FFA-D4D6-C613-6A494450C9D3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438400" y="2672373"/>
              <a:ext cx="914400" cy="9546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FD245FE7-AE0A-F1C8-DDB4-3E5C2AE260BA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810000" y="2681919"/>
              <a:ext cx="383672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602AE9FC-DCD5-BEFB-E549-059208CA7FF9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486400" y="2691465"/>
              <a:ext cx="914400" cy="9546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04E56D57-0805-EB70-3BEC-2DBE8C780B43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648200" y="2679012"/>
              <a:ext cx="329590" cy="2907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C8A5203B-A3D0-36E9-18AD-603978EC33B4}"/>
                    </a:ext>
                  </a:extLst>
                </p:cNvPr>
                <p:cNvSpPr txBox="1"/>
                <p:nvPr/>
              </p:nvSpPr>
              <p:spPr>
                <a:xfrm>
                  <a:off x="1244732" y="2310465"/>
                  <a:ext cx="1117468" cy="66133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sz="2000" i="1" noProof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9"/>
                              </m:rP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𝜑</m:t>
                                </m:r>
                              </m:e>
                              <m:sub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&gt;</m:t>
                            </m:r>
                          </m:e>
                        </m:nary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C8A5203B-A3D0-36E9-18AD-603978EC33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44732" y="2310465"/>
                  <a:ext cx="1117468" cy="661335"/>
                </a:xfrm>
                <a:prstGeom prst="rect">
                  <a:avLst/>
                </a:prstGeom>
                <a:blipFill>
                  <a:blip r:embed="rId4"/>
                  <a:stretch>
                    <a:fillRect l="-96629" t="-166038" r="-6742" b="-2377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008DECCA-6A14-6FB2-C2A9-3C78BD699E12}"/>
                    </a:ext>
                  </a:extLst>
                </p:cNvPr>
                <p:cNvSpPr txBox="1"/>
                <p:nvPr/>
              </p:nvSpPr>
              <p:spPr>
                <a:xfrm>
                  <a:off x="6248400" y="2527909"/>
                  <a:ext cx="1117468" cy="39164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sz="1800" noProof="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008DECCA-6A14-6FB2-C2A9-3C78BD699E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48400" y="2527909"/>
                  <a:ext cx="1117468" cy="391646"/>
                </a:xfrm>
                <a:prstGeom prst="rect">
                  <a:avLst/>
                </a:prstGeom>
                <a:blipFill>
                  <a:blip r:embed="rId5"/>
                  <a:stretch>
                    <a:fillRect b="-96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3B262810-E275-296B-FCD2-93FAA6404B1D}"/>
                    </a:ext>
                  </a:extLst>
                </p:cNvPr>
                <p:cNvSpPr txBox="1"/>
                <p:nvPr/>
              </p:nvSpPr>
              <p:spPr>
                <a:xfrm>
                  <a:off x="3352800" y="2505632"/>
                  <a:ext cx="50786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𝑈</m:t>
                        </m:r>
                      </m:oMath>
                    </m:oMathPara>
                  </a14:m>
                  <a:endParaRPr lang="en-US" sz="1800" noProof="0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3B262810-E275-296B-FCD2-93FAA6404B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52800" y="2505632"/>
                  <a:ext cx="507868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AEEB98F4-E707-FB81-C309-DDA9CF2E946F}"/>
                    </a:ext>
                  </a:extLst>
                </p:cNvPr>
                <p:cNvSpPr txBox="1"/>
                <p:nvPr/>
              </p:nvSpPr>
              <p:spPr>
                <a:xfrm>
                  <a:off x="5062550" y="2539066"/>
                  <a:ext cx="50786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p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oMath>
                    </m:oMathPara>
                  </a14:m>
                  <a:endParaRPr lang="en-US" sz="1800" noProof="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AEEB98F4-E707-FB81-C309-DDA9CF2E94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62550" y="2539066"/>
                  <a:ext cx="507868" cy="369332"/>
                </a:xfrm>
                <a:prstGeom prst="rect">
                  <a:avLst/>
                </a:prstGeom>
                <a:blipFill>
                  <a:blip r:embed="rId7"/>
                  <a:stretch>
                    <a:fillRect l="-1707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7BDF6116-7B96-A261-997F-DA9E4A4116F9}"/>
                    </a:ext>
                  </a:extLst>
                </p:cNvPr>
                <p:cNvSpPr txBox="1"/>
                <p:nvPr/>
              </p:nvSpPr>
              <p:spPr>
                <a:xfrm>
                  <a:off x="3352800" y="1783194"/>
                  <a:ext cx="2057400" cy="67415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800" noProof="0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With probability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1800" i="1" noProof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i="1" noProof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 noProof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1800" i="1" noProof="0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p>
                          <m:r>
                            <a:rPr lang="en-US" sz="1800" i="1" noProof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a14:m>
                  <a:endParaRPr lang="en-US" sz="1800" noProof="0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7BDF6116-7B96-A261-997F-DA9E4A4116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52800" y="1783194"/>
                  <a:ext cx="2057400" cy="674159"/>
                </a:xfrm>
                <a:prstGeom prst="rect">
                  <a:avLst/>
                </a:prstGeom>
                <a:blipFill>
                  <a:blip r:embed="rId8"/>
                  <a:stretch>
                    <a:fillRect t="-3704" b="-370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0E3AF3B-41C0-BB87-51D0-096F75E73A47}"/>
                </a:ext>
              </a:extLst>
            </p:cNvPr>
            <p:cNvSpPr/>
            <p:nvPr/>
          </p:nvSpPr>
          <p:spPr bwMode="auto">
            <a:xfrm>
              <a:off x="3352800" y="2509204"/>
              <a:ext cx="457200" cy="45720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E0E21326-8050-5823-1ABB-00034162E2DA}"/>
                    </a:ext>
                  </a:extLst>
                </p:cNvPr>
                <p:cNvSpPr txBox="1"/>
                <p:nvPr/>
              </p:nvSpPr>
              <p:spPr>
                <a:xfrm>
                  <a:off x="4191000" y="2513339"/>
                  <a:ext cx="59436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sz="1800" noProof="0" dirty="0"/>
                </a:p>
              </p:txBody>
            </p:sp>
          </mc:Choice>
          <mc:Fallback xmlns="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E0E21326-8050-5823-1ABB-00034162E2D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91000" y="2513339"/>
                  <a:ext cx="594360" cy="369332"/>
                </a:xfrm>
                <a:prstGeom prst="rect">
                  <a:avLst/>
                </a:prstGeom>
                <a:blipFill>
                  <a:blip r:embed="rId9"/>
                  <a:stretch>
                    <a:fillRect l="-12500"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7C53F61A-D2BC-B89A-1BB7-9E1768F17260}"/>
                </a:ext>
              </a:extLst>
            </p:cNvPr>
            <p:cNvSpPr/>
            <p:nvPr/>
          </p:nvSpPr>
          <p:spPr bwMode="auto">
            <a:xfrm>
              <a:off x="5009210" y="2497852"/>
              <a:ext cx="457200" cy="45720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D33052A9-A6AB-068A-1676-68E0C148693B}"/>
              </a:ext>
            </a:extLst>
          </p:cNvPr>
          <p:cNvGrpSpPr/>
          <p:nvPr/>
        </p:nvGrpSpPr>
        <p:grpSpPr>
          <a:xfrm>
            <a:off x="457200" y="3657600"/>
            <a:ext cx="8280268" cy="2520631"/>
            <a:chOff x="711332" y="4108769"/>
            <a:chExt cx="8280268" cy="2520631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B25BFE38-63DB-D417-1C93-C87F292C349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057400" y="4480223"/>
              <a:ext cx="914400" cy="9546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F575B1BB-3152-09E2-2644-46B0175D017C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745084" y="4405102"/>
              <a:ext cx="914400" cy="9546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12B5638A-865F-366F-A871-4C67F87B4A25}"/>
                    </a:ext>
                  </a:extLst>
                </p:cNvPr>
                <p:cNvSpPr txBox="1"/>
                <p:nvPr/>
              </p:nvSpPr>
              <p:spPr>
                <a:xfrm>
                  <a:off x="863732" y="4133234"/>
                  <a:ext cx="1117468" cy="66133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sz="2000" i="1" noProof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9"/>
                              </m:rP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𝜑</m:t>
                                </m:r>
                              </m:e>
                              <m:sub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&gt;</m:t>
                            </m:r>
                          </m:e>
                        </m:nary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12B5638A-865F-366F-A871-4C67F87B4A2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3732" y="4133234"/>
                  <a:ext cx="1117468" cy="661335"/>
                </a:xfrm>
                <a:prstGeom prst="rect">
                  <a:avLst/>
                </a:prstGeom>
                <a:blipFill>
                  <a:blip r:embed="rId10"/>
                  <a:stretch>
                    <a:fillRect l="-98864" t="-162963" r="-6818" b="-23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BC5F025C-B518-8FD4-3E57-0768D85DAA51}"/>
                    </a:ext>
                  </a:extLst>
                </p:cNvPr>
                <p:cNvSpPr txBox="1"/>
                <p:nvPr/>
              </p:nvSpPr>
              <p:spPr>
                <a:xfrm>
                  <a:off x="7046916" y="5776667"/>
                  <a:ext cx="111746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sz="1800" noProof="0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BC5F025C-B518-8FD4-3E57-0768D85DAA5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46916" y="5776667"/>
                  <a:ext cx="1117468" cy="369332"/>
                </a:xfrm>
                <a:prstGeom prst="rect">
                  <a:avLst/>
                </a:prstGeom>
                <a:blipFill>
                  <a:blip r:embed="rId11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AC899A46-5042-26FE-015D-86B4F11DF119}"/>
                    </a:ext>
                  </a:extLst>
                </p:cNvPr>
                <p:cNvSpPr txBox="1"/>
                <p:nvPr/>
              </p:nvSpPr>
              <p:spPr>
                <a:xfrm>
                  <a:off x="6553200" y="4191000"/>
                  <a:ext cx="1117468" cy="39164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sz="1800" noProof="0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AC899A46-5042-26FE-015D-86B4F11DF1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53200" y="4191000"/>
                  <a:ext cx="1117468" cy="391646"/>
                </a:xfrm>
                <a:prstGeom prst="rect">
                  <a:avLst/>
                </a:prstGeom>
                <a:blipFill>
                  <a:blip r:embed="rId12"/>
                  <a:stretch>
                    <a:fillRect b="-625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5E0D4843-36BC-08F7-AD22-FF7A9203880D}"/>
                    </a:ext>
                  </a:extLst>
                </p:cNvPr>
                <p:cNvSpPr txBox="1"/>
                <p:nvPr/>
              </p:nvSpPr>
              <p:spPr>
                <a:xfrm>
                  <a:off x="2971800" y="4278868"/>
                  <a:ext cx="50786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𝑈</m:t>
                        </m:r>
                      </m:oMath>
                    </m:oMathPara>
                  </a14:m>
                  <a:endParaRPr lang="en-US" sz="1800" noProof="0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5E0D4843-36BC-08F7-AD22-FF7A9203880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71800" y="4278868"/>
                  <a:ext cx="507868" cy="369332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8B048744-6F54-778F-66BC-1E8E9F2379BF}"/>
                    </a:ext>
                  </a:extLst>
                </p:cNvPr>
                <p:cNvSpPr txBox="1"/>
                <p:nvPr/>
              </p:nvSpPr>
              <p:spPr>
                <a:xfrm>
                  <a:off x="5334000" y="4261170"/>
                  <a:ext cx="50786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p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oMath>
                    </m:oMathPara>
                  </a14:m>
                  <a:endParaRPr lang="en-US" sz="1800" noProof="0" dirty="0"/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8B048744-6F54-778F-66BC-1E8E9F2379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34000" y="4261170"/>
                  <a:ext cx="507868" cy="369332"/>
                </a:xfrm>
                <a:prstGeom prst="rect">
                  <a:avLst/>
                </a:prstGeom>
                <a:blipFill>
                  <a:blip r:embed="rId14"/>
                  <a:stretch>
                    <a:fillRect l="-1428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A0AA5AE3-65AA-8F9B-73AA-E692A1297437}"/>
                    </a:ext>
                  </a:extLst>
                </p:cNvPr>
                <p:cNvSpPr txBox="1"/>
                <p:nvPr/>
              </p:nvSpPr>
              <p:spPr>
                <a:xfrm>
                  <a:off x="6934200" y="5175569"/>
                  <a:ext cx="2057400" cy="67415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800" noProof="0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With probability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1800" i="1" noProof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i="1" noProof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 noProof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1800" i="1" noProof="0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p>
                          <m:r>
                            <a:rPr lang="en-US" sz="1800" i="1" noProof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a14:m>
                  <a:endParaRPr lang="en-US" sz="1800" noProof="0" dirty="0"/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A0AA5AE3-65AA-8F9B-73AA-E692A129743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34200" y="5175569"/>
                  <a:ext cx="2057400" cy="674159"/>
                </a:xfrm>
                <a:prstGeom prst="rect">
                  <a:avLst/>
                </a:prstGeom>
                <a:blipFill>
                  <a:blip r:embed="rId15"/>
                  <a:stretch>
                    <a:fillRect t="-3704" b="-370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F2F8383E-BA0C-F0E6-21D7-893DCE90C908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051462" y="5327969"/>
              <a:ext cx="151638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66C2DB18-837F-B325-730B-B0AE7F2EB672}"/>
                    </a:ext>
                  </a:extLst>
                </p:cNvPr>
                <p:cNvSpPr txBox="1"/>
                <p:nvPr/>
              </p:nvSpPr>
              <p:spPr>
                <a:xfrm>
                  <a:off x="711332" y="5761277"/>
                  <a:ext cx="1117468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|000..&gt;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66C2DB18-837F-B325-730B-B0AE7F2EB67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1332" y="5761277"/>
                  <a:ext cx="1117468" cy="400110"/>
                </a:xfrm>
                <a:prstGeom prst="rect">
                  <a:avLst/>
                </a:prstGeom>
                <a:blipFill>
                  <a:blip r:embed="rId16"/>
                  <a:stretch>
                    <a:fillRect l="-7955" b="-1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ADAE7752-6A1A-9A2C-7B80-4153448A58E5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429000" y="4184969"/>
              <a:ext cx="1788820" cy="9546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9A39141B-D03D-E9C4-7B74-4728952C48F4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426032" y="4489769"/>
              <a:ext cx="1788820" cy="9546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CC980DF3-1591-3CF3-986B-71DB0B2C042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462251" y="4785023"/>
              <a:ext cx="1788820" cy="9546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D5443F5-351F-2267-52CD-444C07C15607}"/>
                </a:ext>
              </a:extLst>
            </p:cNvPr>
            <p:cNvSpPr txBox="1"/>
            <p:nvPr/>
          </p:nvSpPr>
          <p:spPr>
            <a:xfrm>
              <a:off x="4267200" y="5708969"/>
              <a:ext cx="457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X</a:t>
              </a:r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A0E5289D-ED4A-9DF9-3B61-AB12B7DDCDE1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057400" y="5861369"/>
              <a:ext cx="22098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42D3110E-6805-87B7-CAF0-0DA6AAC130A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051462" y="6366224"/>
              <a:ext cx="2825338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371BFC6D-9F4B-0254-BF8A-58CAF2A15316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040282" y="5354684"/>
              <a:ext cx="2932116" cy="967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CE64D3EA-0BFD-4A6D-1055-0F29795802F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724400" y="5861369"/>
              <a:ext cx="22098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C3089023-9C5F-D200-BC6B-6B59CC7130EC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334000" y="6365257"/>
              <a:ext cx="159258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FA443084-E30A-27CA-912F-C620A46F784C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810000" y="4194516"/>
              <a:ext cx="0" cy="1004685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B9EE6EE5-4525-C224-A93E-DD7CD4A56E6B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4486894" y="4489769"/>
              <a:ext cx="8907" cy="1244386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9424217B-6ECF-D958-EE4F-9646336623F9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105400" y="4794568"/>
              <a:ext cx="0" cy="137160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7BEF40A6-3F24-7825-5633-BEFB1E460D10}"/>
                </a:ext>
              </a:extLst>
            </p:cNvPr>
            <p:cNvSpPr/>
            <p:nvPr/>
          </p:nvSpPr>
          <p:spPr bwMode="auto">
            <a:xfrm>
              <a:off x="4261313" y="5724208"/>
              <a:ext cx="457200" cy="45720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31DADAED-5B48-EAEF-90F4-39C53712F863}"/>
                </a:ext>
              </a:extLst>
            </p:cNvPr>
            <p:cNvSpPr/>
            <p:nvPr/>
          </p:nvSpPr>
          <p:spPr bwMode="auto">
            <a:xfrm>
              <a:off x="5257800" y="4108769"/>
              <a:ext cx="457200" cy="73152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54465F64-7AE4-E0C9-9319-98C301C2E4DA}"/>
                </a:ext>
              </a:extLst>
            </p:cNvPr>
            <p:cNvSpPr/>
            <p:nvPr/>
          </p:nvSpPr>
          <p:spPr bwMode="auto">
            <a:xfrm>
              <a:off x="2978233" y="4139249"/>
              <a:ext cx="457200" cy="73152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43ADD4B8-89BC-7D25-0747-948466C85E1C}"/>
                </a:ext>
              </a:extLst>
            </p:cNvPr>
            <p:cNvSpPr/>
            <p:nvPr/>
          </p:nvSpPr>
          <p:spPr bwMode="auto">
            <a:xfrm>
              <a:off x="4876800" y="6172200"/>
              <a:ext cx="457200" cy="45720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BEB0F970-C003-8F52-3D56-931FA409CFB8}"/>
                </a:ext>
              </a:extLst>
            </p:cNvPr>
            <p:cNvSpPr/>
            <p:nvPr/>
          </p:nvSpPr>
          <p:spPr bwMode="auto">
            <a:xfrm>
              <a:off x="3581400" y="5175569"/>
              <a:ext cx="457200" cy="45720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30720" name="TextBox 30719">
              <a:extLst>
                <a:ext uri="{FF2B5EF4-FFF2-40B4-BE49-F238E27FC236}">
                  <a16:creationId xmlns:a16="http://schemas.microsoft.com/office/drawing/2014/main" id="{CE844A2D-FC99-A4DF-49D4-1187827E5F0D}"/>
                </a:ext>
              </a:extLst>
            </p:cNvPr>
            <p:cNvSpPr txBox="1"/>
            <p:nvPr/>
          </p:nvSpPr>
          <p:spPr>
            <a:xfrm>
              <a:off x="4876800" y="6166169"/>
              <a:ext cx="457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X</a:t>
              </a:r>
            </a:p>
          </p:txBody>
        </p:sp>
        <p:sp>
          <p:nvSpPr>
            <p:cNvPr id="30721" name="TextBox 30720">
              <a:extLst>
                <a:ext uri="{FF2B5EF4-FFF2-40B4-BE49-F238E27FC236}">
                  <a16:creationId xmlns:a16="http://schemas.microsoft.com/office/drawing/2014/main" id="{D5AB8411-0B43-6E2A-2570-C46DB3895A02}"/>
                </a:ext>
              </a:extLst>
            </p:cNvPr>
            <p:cNvSpPr txBox="1"/>
            <p:nvPr/>
          </p:nvSpPr>
          <p:spPr>
            <a:xfrm>
              <a:off x="3575462" y="5179745"/>
              <a:ext cx="457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X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48462013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125195" y="6248400"/>
            <a:ext cx="1905000" cy="457200"/>
          </a:xfrm>
        </p:spPr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18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 err="1"/>
              <a:t>Superoperator</a:t>
            </a:r>
            <a:r>
              <a:rPr lang="en-US" sz="4000" noProof="0" dirty="0"/>
              <a:t> and mixed states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FBAE0D4-907F-7C88-68D1-E054254684D2}"/>
              </a:ext>
            </a:extLst>
          </p:cNvPr>
          <p:cNvGrpSpPr/>
          <p:nvPr/>
        </p:nvGrpSpPr>
        <p:grpSpPr>
          <a:xfrm>
            <a:off x="991095" y="1728253"/>
            <a:ext cx="7086600" cy="1215141"/>
            <a:chOff x="685800" y="1695699"/>
            <a:chExt cx="7086600" cy="121514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2389E095-D32C-E5FA-354B-22F689EC374D}"/>
                    </a:ext>
                  </a:extLst>
                </p:cNvPr>
                <p:cNvSpPr txBox="1"/>
                <p:nvPr/>
              </p:nvSpPr>
              <p:spPr>
                <a:xfrm>
                  <a:off x="5498221" y="1695699"/>
                  <a:ext cx="2057400" cy="76302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en-US" sz="1800" i="1" noProof="0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sSub>
                              <m:sSubPr>
                                <m:ctrlPr>
                                  <a:rPr lang="en-US" sz="1800" i="1" noProof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1800" i="1" noProof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𝜌</m:t>
                                </m:r>
                              </m:e>
                              <m:sub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</a:rPr>
                                  <m:t>𝑖𝑛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en-US" sz="1800" i="1" noProof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sz="180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n-US" sz="1800" i="1" noProof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 noProof="0" smtClean="0">
                                            <a:latin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</m:e>
                                      <m:sub>
                                        <m:r>
                                          <a:rPr lang="en-US" sz="1800" b="0" i="1" noProof="0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acc>
                              </m:e>
                              <m:sup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</m:e>
                        </m:nary>
                      </m:oMath>
                    </m:oMathPara>
                  </a14:m>
                  <a:endParaRPr lang="en-US" sz="1800" noProof="0" dirty="0"/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2389E095-D32C-E5FA-354B-22F689EC37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98221" y="1695699"/>
                  <a:ext cx="2057400" cy="763029"/>
                </a:xfrm>
                <a:prstGeom prst="rect">
                  <a:avLst/>
                </a:prstGeom>
                <a:blipFill>
                  <a:blip r:embed="rId3"/>
                  <a:stretch>
                    <a:fillRect l="-23780" t="-122951" b="-16885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9B433263-E258-2AC1-BE1D-D69C4A0C529F}"/>
                </a:ext>
              </a:extLst>
            </p:cNvPr>
            <p:cNvSpPr txBox="1"/>
            <p:nvPr/>
          </p:nvSpPr>
          <p:spPr>
            <a:xfrm>
              <a:off x="3048000" y="2209800"/>
              <a:ext cx="457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U</a:t>
              </a:r>
            </a:p>
          </p:txBody>
        </p:sp>
        <p:cxnSp>
          <p:nvCxnSpPr>
            <p:cNvPr id="30720" name="Straight Connector 30719">
              <a:extLst>
                <a:ext uri="{FF2B5EF4-FFF2-40B4-BE49-F238E27FC236}">
                  <a16:creationId xmlns:a16="http://schemas.microsoft.com/office/drawing/2014/main" id="{25764EF2-6EF9-A076-1823-0702844BAE2B}"/>
                </a:ext>
              </a:extLst>
            </p:cNvPr>
            <p:cNvCxnSpPr>
              <a:cxnSpLocks/>
              <a:endCxn id="47" idx="1"/>
            </p:cNvCxnSpPr>
            <p:nvPr/>
          </p:nvCxnSpPr>
          <p:spPr bwMode="auto">
            <a:xfrm flipV="1">
              <a:off x="3645781" y="2077214"/>
              <a:ext cx="1852440" cy="4354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0730" name="Rectangle 30729">
              <a:extLst>
                <a:ext uri="{FF2B5EF4-FFF2-40B4-BE49-F238E27FC236}">
                  <a16:creationId xmlns:a16="http://schemas.microsoft.com/office/drawing/2014/main" id="{870B2372-9555-6408-A85D-0A2AAC77A724}"/>
                </a:ext>
              </a:extLst>
            </p:cNvPr>
            <p:cNvSpPr/>
            <p:nvPr/>
          </p:nvSpPr>
          <p:spPr bwMode="auto">
            <a:xfrm>
              <a:off x="2959981" y="1905000"/>
              <a:ext cx="685800" cy="100584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cxnSp>
          <p:nvCxnSpPr>
            <p:cNvPr id="30765" name="Straight Connector 30764">
              <a:extLst>
                <a:ext uri="{FF2B5EF4-FFF2-40B4-BE49-F238E27FC236}">
                  <a16:creationId xmlns:a16="http://schemas.microsoft.com/office/drawing/2014/main" id="{D1A9D659-1F28-DD12-A963-A5C968F770E8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657600" y="2590800"/>
              <a:ext cx="1807298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768" name="Straight Connector 30767">
              <a:extLst>
                <a:ext uri="{FF2B5EF4-FFF2-40B4-BE49-F238E27FC236}">
                  <a16:creationId xmlns:a16="http://schemas.microsoft.com/office/drawing/2014/main" id="{89CE4BCE-C1E0-6D33-189F-D3898FCDA3D7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633523" y="2609910"/>
              <a:ext cx="1338277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769" name="Straight Connector 30768">
              <a:extLst>
                <a:ext uri="{FF2B5EF4-FFF2-40B4-BE49-F238E27FC236}">
                  <a16:creationId xmlns:a16="http://schemas.microsoft.com/office/drawing/2014/main" id="{60866519-E7FE-2F3B-8ADE-7C397565A7C7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633523" y="2057400"/>
              <a:ext cx="1338277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771" name="TextBox 30770">
                  <a:extLst>
                    <a:ext uri="{FF2B5EF4-FFF2-40B4-BE49-F238E27FC236}">
                      <a16:creationId xmlns:a16="http://schemas.microsoft.com/office/drawing/2014/main" id="{3BCB45BC-484A-A890-BE4D-4589FBD3DAB7}"/>
                    </a:ext>
                  </a:extLst>
                </p:cNvPr>
                <p:cNvSpPr txBox="1"/>
                <p:nvPr/>
              </p:nvSpPr>
              <p:spPr>
                <a:xfrm>
                  <a:off x="685800" y="2438400"/>
                  <a:ext cx="110012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 smtClean="0">
                            <a:latin typeface="Cambria Math" panose="02040503050406030204" pitchFamily="18" charset="0"/>
                          </a:rPr>
                          <m:t>|0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000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sz="900" noProof="0" dirty="0"/>
                </a:p>
              </p:txBody>
            </p:sp>
          </mc:Choice>
          <mc:Fallback xmlns="">
            <p:sp>
              <p:nvSpPr>
                <p:cNvPr id="30771" name="TextBox 30770">
                  <a:extLst>
                    <a:ext uri="{FF2B5EF4-FFF2-40B4-BE49-F238E27FC236}">
                      <a16:creationId xmlns:a16="http://schemas.microsoft.com/office/drawing/2014/main" id="{3BCB45BC-484A-A890-BE4D-4589FBD3DA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5800" y="2438400"/>
                  <a:ext cx="1100123" cy="369332"/>
                </a:xfrm>
                <a:prstGeom prst="rect">
                  <a:avLst/>
                </a:prstGeom>
                <a:blipFill>
                  <a:blip r:embed="rId4"/>
                  <a:stretch>
                    <a:fillRect l="-4598"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772" name="TextBox 30771">
                  <a:extLst>
                    <a:ext uri="{FF2B5EF4-FFF2-40B4-BE49-F238E27FC236}">
                      <a16:creationId xmlns:a16="http://schemas.microsoft.com/office/drawing/2014/main" id="{9C77F9BA-36ED-77CD-35C6-E558AC89B71C}"/>
                    </a:ext>
                  </a:extLst>
                </p:cNvPr>
                <p:cNvSpPr txBox="1"/>
                <p:nvPr/>
              </p:nvSpPr>
              <p:spPr>
                <a:xfrm>
                  <a:off x="871523" y="1828800"/>
                  <a:ext cx="92716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180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sz="900" noProof="0" dirty="0"/>
                </a:p>
              </p:txBody>
            </p:sp>
          </mc:Choice>
          <mc:Fallback xmlns="">
            <p:sp>
              <p:nvSpPr>
                <p:cNvPr id="30772" name="TextBox 30771">
                  <a:extLst>
                    <a:ext uri="{FF2B5EF4-FFF2-40B4-BE49-F238E27FC236}">
                      <a16:creationId xmlns:a16="http://schemas.microsoft.com/office/drawing/2014/main" id="{9C77F9BA-36ED-77CD-35C6-E558AC89B71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1523" y="1828800"/>
                  <a:ext cx="927164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1351"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D27AFE8-F8E7-D084-B807-7ED416FCCC63}"/>
                </a:ext>
              </a:extLst>
            </p:cNvPr>
            <p:cNvSpPr txBox="1"/>
            <p:nvPr/>
          </p:nvSpPr>
          <p:spPr>
            <a:xfrm>
              <a:off x="5867400" y="2527756"/>
              <a:ext cx="1905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8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Garbage</a:t>
              </a:r>
              <a:endParaRPr lang="en-US" noProof="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3">
                <a:extLst>
                  <a:ext uri="{FF2B5EF4-FFF2-40B4-BE49-F238E27FC236}">
                    <a16:creationId xmlns:a16="http://schemas.microsoft.com/office/drawing/2014/main" id="{937705DD-2521-502A-EF6F-C267E39539A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42900" y="3323362"/>
                <a:ext cx="8458200" cy="25262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892" indent="-342892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31" indent="-285743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2972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160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348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537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726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8915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103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marL="0" indent="0" defTabSz="912791">
                  <a:lnSpc>
                    <a:spcPct val="90000"/>
                  </a:lnSpc>
                  <a:buNone/>
                </a:pPr>
                <a:endParaRPr lang="en-US" sz="2000" kern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i="1" kern="0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en-US" sz="2000" i="1" kern="0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sz="2000" i="1" kern="0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kern="0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  <m:r>
                          <a:rPr lang="en-US" sz="2000" i="1" kern="0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&gt;&lt;</m:t>
                        </m:r>
                        <m:r>
                          <a:rPr lang="en-US" sz="2000" i="1" kern="0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</m:d>
                  </m:oMath>
                </a14:m>
                <a:r>
                  <a:rPr lang="en-US" sz="2000" kern="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, </a:t>
                </a:r>
                <a14:m>
                  <m:oMath xmlns:m="http://schemas.openxmlformats.org/officeDocument/2006/math">
                    <m:r>
                      <a:rPr lang="en-US" sz="2000" i="1" kern="0" noProof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2000" i="1" kern="0" noProof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i="1" kern="0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i="1" kern="0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2000" kern="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has density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ρ</m:t>
                    </m:r>
                    <m:r>
                      <a:rPr lang="en-US" sz="20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i="1" kern="0" noProof="0">
                        <a:latin typeface="Cambria Math" panose="02040503050406030204" pitchFamily="18" charset="0"/>
                      </a:rPr>
                      <m:t>𝑈</m:t>
                    </m:r>
                    <m:d>
                      <m:dPr>
                        <m:begChr m:val="|"/>
                        <m:endChr m:val="|"/>
                        <m:ctrlPr>
                          <a:rPr lang="en-US" sz="2000" i="1" kern="0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kern="0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  <m:r>
                          <a:rPr lang="en-US" sz="2000" i="1" kern="0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&gt;&lt;</m:t>
                        </m:r>
                        <m:r>
                          <a:rPr lang="en-US" sz="2000" i="1" kern="0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</m:d>
                    <m:sSup>
                      <m:sSupPr>
                        <m:ctrlPr>
                          <a:rPr lang="en-US" sz="2000" i="1" kern="0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̅"/>
                            <m:ctrlPr>
                              <a:rPr lang="en-US" sz="2000" i="1" kern="0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 kern="0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𝑈</m:t>
                            </m:r>
                          </m:e>
                        </m:acc>
                      </m:e>
                      <m:sup>
                        <m:r>
                          <a:rPr lang="en-US" sz="2000" i="1" kern="0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</m:t>
                    </m:r>
                    <m:r>
                      <a:rPr lang="en-US" sz="20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  <m:r>
                      <a:rPr lang="en-US" sz="20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sSup>
                      <m:sSupPr>
                        <m:ctrlPr>
                          <a:rPr lang="en-US" sz="2000" b="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p>
                  </m:oMath>
                </a14:m>
                <a:endParaRPr lang="en-US" sz="2000" kern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i="1" kern="0" noProof="0">
                        <a:latin typeface="Cambria Math" panose="02040503050406030204" pitchFamily="18" charset="0"/>
                      </a:rPr>
                      <m:t>&lt;0</m:t>
                    </m:r>
                    <m:d>
                      <m:dPr>
                        <m:begChr m:val="|"/>
                        <m:endChr m:val="|"/>
                        <m:ctrlPr>
                          <a:rPr lang="en-US" sz="2000" i="1" kern="0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kern="0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  <m:r>
                          <a:rPr lang="en-US" sz="2000" i="1" kern="0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&gt;&lt;</m:t>
                        </m:r>
                        <m:r>
                          <a:rPr lang="en-US" sz="2000" i="1" kern="0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</m:d>
                    <m:r>
                      <a:rPr lang="en-US" sz="2000" i="1" kern="0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0&gt; = &lt;0</m:t>
                    </m:r>
                    <m:d>
                      <m:dPr>
                        <m:begChr m:val="|"/>
                        <m:endChr m:val="|"/>
                        <m:ctrlPr>
                          <a:rPr lang="en-US" sz="2000" i="1" kern="0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kern="0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</m:d>
                    <m:r>
                      <a:rPr lang="en-US" sz="2000" i="1" kern="0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sz="20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</m:t>
                    </m:r>
                    <m:r>
                      <a:rPr lang="en-US" sz="20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US" sz="20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(|0&gt;)</m:t>
                    </m:r>
                  </m:oMath>
                </a14:m>
                <a:endParaRPr lang="en-US" sz="2000" kern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i="1" kern="0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en-US" sz="2000" i="1" kern="0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2000" i="1" kern="0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sz="2000" i="1" kern="0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000" i="1" kern="0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000" i="1" kern="0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 kern="0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2000" i="1" kern="0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sz="2000" i="1" kern="0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 kern="0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&gt;&lt;</m:t>
                        </m:r>
                        <m:sSub>
                          <m:sSubPr>
                            <m:ctrlPr>
                              <a:rPr lang="en-US" sz="2000" i="1" kern="0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sz="2000" i="1" kern="0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 kern="0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</m:e>
                    </m:nary>
                  </m:oMath>
                </a14:m>
                <a:endParaRPr lang="en-US" sz="2000" kern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𝑇𝑟</m:t>
                    </m:r>
                    <m:d>
                      <m:dPr>
                        <m:ctrlPr>
                          <a:rPr lang="en-US" sz="200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𝐴</m:t>
                        </m:r>
                      </m:e>
                    </m:d>
                    <m:r>
                      <a:rPr lang="en-US" sz="200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 &lt;</m:t>
                    </m:r>
                    <m:sSub>
                      <m:sSubPr>
                        <m:ctrlPr>
                          <a:rPr lang="en-US" sz="200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sub>
                    </m:sSub>
                    <m:d>
                      <m:dPr>
                        <m:begChr m:val="|"/>
                        <m:endChr m:val="|"/>
                        <m:ctrlPr>
                          <a:rPr lang="en-US" sz="200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𝐴</m:t>
                        </m:r>
                      </m:e>
                    </m:d>
                    <m:sSub>
                      <m:sSubPr>
                        <m:ctrlPr>
                          <a:rPr lang="en-US" sz="200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sub>
                    </m:sSub>
                    <m:r>
                      <a:rPr lang="en-US" sz="200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endParaRPr lang="en-US" sz="2000" kern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𝜌</m:t>
                        </m:r>
                      </m:e>
                      <m:sub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𝑖𝑛</m:t>
                        </m:r>
                      </m:sub>
                    </m:sSub>
                    <m:r>
                      <a:rPr lang="en-US" sz="200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→</m:t>
                    </m:r>
                    <m:sSub>
                      <m:sSubPr>
                        <m:ctrlPr>
                          <a:rPr lang="en-US" sz="200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𝜌</m:t>
                        </m:r>
                      </m:e>
                      <m:sub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𝑜𝑢𝑡</m:t>
                        </m:r>
                      </m:sub>
                    </m:sSub>
                    <m:r>
                      <a:rPr lang="en-US" sz="20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sz="2000" b="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𝑇𝑟</m:t>
                        </m:r>
                      </m:e>
                      <m:sub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𝑏</m:t>
                        </m:r>
                      </m:sub>
                    </m:sSub>
                    <m:r>
                      <a:rPr lang="en-US" sz="20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20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𝑈</m:t>
                    </m:r>
                    <m:r>
                      <a:rPr lang="en-US" sz="20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sSub>
                      <m:sSubPr>
                        <m:ctrlPr>
                          <a:rPr lang="en-US" sz="2000" b="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𝜌</m:t>
                        </m:r>
                      </m:e>
                      <m:sub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𝑖𝑛</m:t>
                        </m:r>
                      </m:sub>
                    </m:sSub>
                    <m:r>
                      <a:rPr lang="en-US" sz="20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⨂|000…&gt; &lt;000…0|</m:t>
                    </m:r>
                    <m:sSup>
                      <m:sSupPr>
                        <m:ctrlPr>
                          <a:rPr lang="en-US" sz="2000" b="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𝑈</m:t>
                        </m:r>
                      </m:e>
                      <m:sup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†</m:t>
                        </m:r>
                      </m:sup>
                    </m:sSup>
                    <m:r>
                      <a:rPr lang="en-US" sz="20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endParaRPr lang="en-US" sz="2000" kern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𝜌</m:t>
                        </m:r>
                      </m:e>
                      <m:sub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𝑖𝑛</m:t>
                        </m:r>
                      </m:sub>
                    </m:sSub>
                    <m:r>
                      <a:rPr lang="en-US" sz="200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→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200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sz="2000" i="1" kern="0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000" b="0" i="1" kern="0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 kern="0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 kern="0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sz="2000" b="0" i="1" kern="0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𝑖𝑛</m:t>
                            </m:r>
                          </m:sub>
                        </m:sSub>
                        <m:sSup>
                          <m:sSupPr>
                            <m:ctrlPr>
                              <a:rPr lang="en-US" sz="2000" i="1" kern="0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 kern="0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kern="0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2000" b="0" i="1" kern="0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 kern="0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†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US" sz="2000" kern="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𝐴</m:t>
                        </m:r>
                      </m:e>
                      <m:sub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kern="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are Kraus operators with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200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/>
                      <m:sup/>
                      <m:e>
                        <m:sSup>
                          <m:sSupPr>
                            <m:ctrlPr>
                              <a:rPr lang="en-US" sz="2000" i="1" kern="0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 kern="0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kern="0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2000" b="0" i="1" kern="0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 kern="0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†</m:t>
                            </m:r>
                          </m:sup>
                        </m:sSup>
                      </m:e>
                    </m:nary>
                    <m:sSub>
                      <m:sSubPr>
                        <m:ctrlPr>
                          <a:rPr lang="en-US" sz="200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𝐴</m:t>
                        </m:r>
                      </m:e>
                      <m:sub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2000" b="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2000" b="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𝐼</m:t>
                    </m:r>
                  </m:oMath>
                </a14:m>
                <a:endParaRPr lang="en-US" sz="2000" kern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189" lvl="1" indent="0" defTabSz="912791">
                  <a:lnSpc>
                    <a:spcPct val="90000"/>
                  </a:lnSpc>
                  <a:buFontTx/>
                  <a:buNone/>
                </a:pPr>
                <a:endParaRPr lang="en-US" sz="2000" kern="0" noProof="0" dirty="0"/>
              </a:p>
            </p:txBody>
          </p:sp>
        </mc:Choice>
        <mc:Fallback xmlns="">
          <p:sp>
            <p:nvSpPr>
              <p:cNvPr id="8" name="Rectangle 3">
                <a:extLst>
                  <a:ext uri="{FF2B5EF4-FFF2-40B4-BE49-F238E27FC236}">
                    <a16:creationId xmlns:a16="http://schemas.microsoft.com/office/drawing/2014/main" id="{937705DD-2521-502A-EF6F-C267E39539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42900" y="3323362"/>
                <a:ext cx="8458200" cy="2526267"/>
              </a:xfrm>
              <a:prstGeom prst="rect">
                <a:avLst/>
              </a:prstGeom>
              <a:blipFill>
                <a:blip r:embed="rId6"/>
                <a:stretch>
                  <a:fillRect l="-299" b="-25000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45447717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19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No Cloning Theorem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228600" y="1752600"/>
                <a:ext cx="8655132" cy="4191000"/>
              </a:xfrm>
            </p:spPr>
            <p:txBody>
              <a:bodyPr/>
              <a:lstStyle/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Qubits can’t be copied</a:t>
                </a:r>
              </a:p>
              <a:p>
                <a:pPr marL="457189" indent="-457189" defTabSz="912791">
                  <a:lnSpc>
                    <a:spcPct val="90000"/>
                  </a:lnSpc>
                </a:pPr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Proof</a:t>
                </a:r>
              </a:p>
              <a:p>
                <a:pPr marL="857229" lvl="2" indent="0" defTabSz="912791">
                  <a:lnSpc>
                    <a:spcPct val="90000"/>
                  </a:lnSpc>
                  <a:buNone/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Suppose they can be.  Then there is an operator,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𝑈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such that for any state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𝜑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𝑈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𝜑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  <m:d>
                      <m:dPr>
                        <m:begChr m:val="|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0&gt; </m:t>
                        </m:r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𝜑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𝜑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Now let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be non-orthogonal, different pure states</a:t>
                </a:r>
                <a:r>
                  <a:rPr lang="en-US" sz="2000" noProof="0" dirty="0"/>
                  <a:t>.  </a:t>
                </a:r>
                <a:endParaRPr lang="en-US" sz="2000" b="0" i="1" noProof="0" dirty="0">
                  <a:latin typeface="Cambria Math" panose="02040503050406030204" pitchFamily="18" charset="0"/>
                </a:endParaRPr>
              </a:p>
              <a:p>
                <a:pPr marL="857229" lvl="2" indent="0" defTabSz="912791">
                  <a:lnSpc>
                    <a:spcPct val="9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(</m:t>
                    </m:r>
                    <m:d>
                      <m:dPr>
                        <m:begChr m:val="|"/>
                        <m:endChr m:val="|"/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0&gt; , 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18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𝜙</m:t>
                                </m:r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&gt;</m:t>
                                </m:r>
                                <m:d>
                                  <m:dPr>
                                    <m:begChr m:val="|"/>
                                    <m:ctrlPr>
                                      <a:rPr lang="en-US" sz="1800" b="0" i="1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b="0" i="1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0&gt; </m:t>
                                    </m:r>
                                  </m:e>
                                </m:d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 &lt;</m:t>
                                </m:r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𝜓</m:t>
                                </m:r>
                              </m:e>
                            </m:d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&gt; &lt;0</m:t>
                            </m:r>
                          </m:e>
                        </m:d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0&gt; =&lt;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</m:d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1800" noProof="0" dirty="0"/>
                  <a:t>.  </a:t>
                </a:r>
              </a:p>
              <a:p>
                <a:pPr marL="857229" lvl="2" indent="0" defTabSz="912791">
                  <a:lnSpc>
                    <a:spcPct val="90000"/>
                  </a:lnSpc>
                  <a:buNone/>
                </a:pPr>
                <a:r>
                  <a:rPr lang="en-US" sz="2000" noProof="0" dirty="0"/>
                  <a:t>Since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US" sz="2000" noProof="0" dirty="0"/>
                  <a:t> is unitary,</a:t>
                </a:r>
              </a:p>
              <a:p>
                <a:pPr marL="857229" lvl="2" indent="0" defTabSz="912791">
                  <a:lnSpc>
                    <a:spcPct val="9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 ( 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&gt;|0&gt; , 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d>
                      <m:dPr>
                        <m:begChr m:val="|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0&gt; </m:t>
                        </m:r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=( 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0&gt; , 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d>
                      <m:dPr>
                        <m:begChr m:val="|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0&gt; </m:t>
                        </m:r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=( 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, 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d>
                      <m:dPr>
                        <m:begChr m:val="|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 </m:t>
                        </m:r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&lt;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 noProof="0" dirty="0"/>
                  <a:t>.  So,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=1</m:t>
                    </m:r>
                  </m:oMath>
                </a14:m>
                <a:r>
                  <a:rPr lang="en-US" sz="2000" noProof="0" dirty="0"/>
                  <a:t>.  This is a contradiction.</a:t>
                </a:r>
              </a:p>
              <a:p>
                <a:pPr defTabSz="912791">
                  <a:lnSpc>
                    <a:spcPct val="90000"/>
                  </a:lnSpc>
                </a:pPr>
                <a:r>
                  <a:rPr lang="en-US" sz="1800" noProof="0" dirty="0"/>
                  <a:t>No checkpointing</a:t>
                </a:r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1600" noProof="0" dirty="0"/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28600" y="1752600"/>
                <a:ext cx="8655132" cy="4191000"/>
              </a:xfrm>
              <a:blipFill>
                <a:blip r:embed="rId3"/>
                <a:stretch>
                  <a:fillRect l="-880" t="-1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16845353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2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39592"/>
            <a:ext cx="7772400" cy="914400"/>
          </a:xfrm>
        </p:spPr>
        <p:txBody>
          <a:bodyPr/>
          <a:lstStyle/>
          <a:p>
            <a:r>
              <a:rPr lang="en-US" sz="4000" noProof="0" dirty="0"/>
              <a:t>Beam splitters and QM</a:t>
            </a:r>
            <a:br>
              <a:rPr lang="en-US" sz="3600" noProof="0" dirty="0"/>
            </a:br>
            <a:r>
              <a:rPr lang="en-US" sz="1800" noProof="0" dirty="0"/>
              <a:t>I can safely say that no one understands Quantum Mechanics - Feynman</a:t>
            </a:r>
            <a:endParaRPr lang="en-US" sz="3600" noProof="0" dirty="0">
              <a:solidFill>
                <a:schemeClr val="tx1"/>
              </a:solidFill>
            </a:endParaRPr>
          </a:p>
        </p:txBody>
      </p:sp>
      <p:sp>
        <p:nvSpPr>
          <p:cNvPr id="3072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42900" y="4256208"/>
            <a:ext cx="8458200" cy="2362200"/>
          </a:xfrm>
        </p:spPr>
        <p:txBody>
          <a:bodyPr/>
          <a:lstStyle/>
          <a:p>
            <a:pPr marL="0" indent="0" defTabSz="912791">
              <a:lnSpc>
                <a:spcPct val="90000"/>
              </a:lnSpc>
              <a:buNone/>
            </a:pPr>
            <a:r>
              <a:rPr lang="en-US" sz="2000" noProof="0" dirty="0">
                <a:latin typeface="Calibri" panose="020F0502020204030204" pitchFamily="34" charset="0"/>
                <a:cs typeface="Calibri" panose="020F0502020204030204" pitchFamily="34" charset="0"/>
              </a:rPr>
              <a:t>Photon source emits stream of photons. </a:t>
            </a:r>
          </a:p>
          <a:p>
            <a:pPr marL="400040" lvl="1" indent="0" defTabSz="912791">
              <a:lnSpc>
                <a:spcPct val="90000"/>
              </a:lnSpc>
              <a:buNone/>
            </a:pPr>
            <a:r>
              <a:rPr lang="en-US" sz="2000" noProof="0" dirty="0">
                <a:latin typeface="Calibri" panose="020F0502020204030204" pitchFamily="34" charset="0"/>
                <a:cs typeface="Calibri" panose="020F0502020204030204" pitchFamily="34" charset="0"/>
              </a:rPr>
              <a:t>P(photon arrives at Detector 1)= .5</a:t>
            </a:r>
          </a:p>
          <a:p>
            <a:pPr marL="400040" lvl="1" indent="0" defTabSz="912791">
              <a:lnSpc>
                <a:spcPct val="90000"/>
              </a:lnSpc>
              <a:buNone/>
            </a:pPr>
            <a:r>
              <a:rPr lang="en-US" sz="2000" noProof="0" dirty="0">
                <a:latin typeface="Calibri" panose="020F0502020204030204" pitchFamily="34" charset="0"/>
                <a:cs typeface="Calibri" panose="020F0502020204030204" pitchFamily="34" charset="0"/>
              </a:rPr>
              <a:t>P(photon arrives at Detector 2)= .5</a:t>
            </a:r>
          </a:p>
          <a:p>
            <a:pPr marL="400040" lvl="1" indent="0" defTabSz="912791">
              <a:lnSpc>
                <a:spcPct val="90000"/>
              </a:lnSpc>
              <a:buNone/>
            </a:pPr>
            <a:endParaRPr lang="en-US" sz="2000" noProof="0" dirty="0"/>
          </a:p>
          <a:p>
            <a:pPr marL="0" indent="0" defTabSz="912791">
              <a:lnSpc>
                <a:spcPct val="90000"/>
              </a:lnSpc>
              <a:buNone/>
            </a:pPr>
            <a:r>
              <a:rPr lang="en-US" sz="2000" noProof="0" dirty="0">
                <a:latin typeface="Calibri" panose="020F0502020204030204" pitchFamily="34" charset="0"/>
                <a:cs typeface="Calibri" panose="020F0502020204030204" pitchFamily="34" charset="0"/>
              </a:rPr>
              <a:t>So far, so good</a:t>
            </a:r>
          </a:p>
          <a:p>
            <a:pPr marL="0" indent="0" defTabSz="912791">
              <a:lnSpc>
                <a:spcPct val="90000"/>
              </a:lnSpc>
              <a:buNone/>
            </a:pPr>
            <a:endParaRPr lang="en-US" sz="2000" noProof="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549907A-0EA6-663C-97E1-4768D5661C3F}"/>
              </a:ext>
            </a:extLst>
          </p:cNvPr>
          <p:cNvGrpSpPr/>
          <p:nvPr/>
        </p:nvGrpSpPr>
        <p:grpSpPr>
          <a:xfrm>
            <a:off x="762008" y="1664067"/>
            <a:ext cx="6300278" cy="2450733"/>
            <a:chOff x="762008" y="1664067"/>
            <a:chExt cx="6300278" cy="2450733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61FF0BC6-C2B9-7EF4-BE59-6BCA8FE76FDD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3276600" y="2874492"/>
              <a:ext cx="529570" cy="539496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423A50D3-C569-09BF-97EA-EF4218FF5087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905000" y="3124640"/>
              <a:ext cx="1636385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FC38900-B0B2-3D1C-4518-01F13623E90C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541385" y="1997988"/>
              <a:ext cx="0" cy="1146253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21FC695C-0AD8-59D1-D807-8F8EEAC080BC}"/>
                </a:ext>
              </a:extLst>
            </p:cNvPr>
            <p:cNvGrpSpPr/>
            <p:nvPr/>
          </p:nvGrpSpPr>
          <p:grpSpPr>
            <a:xfrm>
              <a:off x="1354828" y="2817470"/>
              <a:ext cx="550172" cy="539028"/>
              <a:chOff x="1219199" y="1775476"/>
              <a:chExt cx="550172" cy="539028"/>
            </a:xfrm>
          </p:grpSpPr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F1874A3F-4F3F-9C65-DC4A-263CB66B7A65}"/>
                  </a:ext>
                </a:extLst>
              </p:cNvPr>
              <p:cNvSpPr/>
              <p:nvPr/>
            </p:nvSpPr>
            <p:spPr bwMode="auto">
              <a:xfrm>
                <a:off x="1219199" y="1905000"/>
                <a:ext cx="394073" cy="246221"/>
              </a:xfrm>
              <a:prstGeom prst="rect">
                <a:avLst/>
              </a:prstGeom>
              <a:noFill/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defTabSz="914378"/>
                <a:endParaRPr lang="en-US" noProof="0" dirty="0"/>
              </a:p>
            </p:txBody>
          </p: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368EA72D-F1B8-9CF7-D920-7A6A9A6C10B2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rot="-2700000">
                <a:off x="1586491" y="1827269"/>
                <a:ext cx="182880" cy="0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EEEE143F-DA39-4AA5-F2E0-0219D6A00358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rot="2700000">
                <a:off x="1596502" y="2223064"/>
                <a:ext cx="182880" cy="0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56E79D90-2A44-ED7C-811F-E926FE292663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1752600" y="1775476"/>
                <a:ext cx="0" cy="512246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sp>
          <p:nvSpPr>
            <p:cNvPr id="19" name="Chord 18">
              <a:extLst>
                <a:ext uri="{FF2B5EF4-FFF2-40B4-BE49-F238E27FC236}">
                  <a16:creationId xmlns:a16="http://schemas.microsoft.com/office/drawing/2014/main" id="{BADD89E3-7014-CD1A-6D93-8A6852D29FA8}"/>
                </a:ext>
              </a:extLst>
            </p:cNvPr>
            <p:cNvSpPr/>
            <p:nvPr/>
          </p:nvSpPr>
          <p:spPr bwMode="auto">
            <a:xfrm rot="6600000">
              <a:off x="3362527" y="1723553"/>
              <a:ext cx="259766" cy="346234"/>
            </a:xfrm>
            <a:prstGeom prst="chord">
              <a:avLst/>
            </a:prstGeom>
            <a:noFill/>
            <a:ln w="2540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47AD71F-4D8A-C868-3042-78C1CD8B05DD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545216" y="3115284"/>
              <a:ext cx="1636385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3" name="Chord 22">
              <a:extLst>
                <a:ext uri="{FF2B5EF4-FFF2-40B4-BE49-F238E27FC236}">
                  <a16:creationId xmlns:a16="http://schemas.microsoft.com/office/drawing/2014/main" id="{5986EA78-0378-4479-704E-96BCD9F7E2EA}"/>
                </a:ext>
              </a:extLst>
            </p:cNvPr>
            <p:cNvSpPr/>
            <p:nvPr/>
          </p:nvSpPr>
          <p:spPr bwMode="auto">
            <a:xfrm rot="12000000">
              <a:off x="5163199" y="2915984"/>
              <a:ext cx="259766" cy="346234"/>
            </a:xfrm>
            <a:prstGeom prst="chord">
              <a:avLst/>
            </a:prstGeom>
            <a:noFill/>
            <a:ln w="2540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F5216F0-1E72-2E52-7A28-DC4880A139AB}"/>
                </a:ext>
              </a:extLst>
            </p:cNvPr>
            <p:cNvSpPr txBox="1"/>
            <p:nvPr/>
          </p:nvSpPr>
          <p:spPr>
            <a:xfrm>
              <a:off x="762008" y="3484092"/>
              <a:ext cx="152399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Photon source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3DA0B49-308C-4F5E-1058-1714DC3D4A97}"/>
                </a:ext>
              </a:extLst>
            </p:cNvPr>
            <p:cNvSpPr txBox="1"/>
            <p:nvPr/>
          </p:nvSpPr>
          <p:spPr>
            <a:xfrm>
              <a:off x="2845353" y="3530025"/>
              <a:ext cx="152399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Half silvered mirror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3D31F10-CC65-9C38-F775-7101F90887F8}"/>
                </a:ext>
              </a:extLst>
            </p:cNvPr>
            <p:cNvSpPr txBox="1"/>
            <p:nvPr/>
          </p:nvSpPr>
          <p:spPr>
            <a:xfrm>
              <a:off x="5538294" y="2883006"/>
              <a:ext cx="152399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Detector 2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52A55E4-E10A-0D98-C99C-EE4807280280}"/>
                </a:ext>
              </a:extLst>
            </p:cNvPr>
            <p:cNvSpPr txBox="1"/>
            <p:nvPr/>
          </p:nvSpPr>
          <p:spPr>
            <a:xfrm>
              <a:off x="3769091" y="1664067"/>
              <a:ext cx="152399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Detector 1</a:t>
              </a: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E5A9E212-F8B1-09C5-CD96-06BCEE8630CA}"/>
              </a:ext>
            </a:extLst>
          </p:cNvPr>
          <p:cNvSpPr txBox="1"/>
          <p:nvPr/>
        </p:nvSpPr>
        <p:spPr>
          <a:xfrm>
            <a:off x="545999" y="1657290"/>
            <a:ext cx="24643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noProof="0" dirty="0">
                <a:latin typeface="Calibri" panose="020F0502020204030204" pitchFamily="34" charset="0"/>
                <a:cs typeface="Calibri" panose="020F0502020204030204" pitchFamily="34" charset="0"/>
              </a:rPr>
              <a:t>Experiment 1</a:t>
            </a:r>
          </a:p>
        </p:txBody>
      </p:sp>
    </p:spTree>
    <p:extLst>
      <p:ext uri="{BB962C8B-B14F-4D97-AF65-F5344CB8AC3E}">
        <p14:creationId xmlns:p14="http://schemas.microsoft.com/office/powerpoint/2010/main" val="892910685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125195" y="6248400"/>
            <a:ext cx="1905000" cy="457200"/>
          </a:xfrm>
        </p:spPr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20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Parity Circuit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389E095-D32C-E5FA-354B-22F689EC374D}"/>
                  </a:ext>
                </a:extLst>
              </p:cNvPr>
              <p:cNvSpPr txBox="1"/>
              <p:nvPr/>
            </p:nvSpPr>
            <p:spPr>
              <a:xfrm>
                <a:off x="5867400" y="3798059"/>
                <a:ext cx="2057400" cy="3814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noProof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800" b="0" i="1" noProof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800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⊕</m:t>
                      </m:r>
                      <m:sSub>
                        <m:sSubPr>
                          <m:ctrlPr>
                            <a:rPr lang="en-US" sz="1800" i="1" noProof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 noProof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800" b="0" i="1" noProof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800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⊕</m:t>
                      </m:r>
                      <m:sSub>
                        <m:sSubPr>
                          <m:ctrlPr>
                            <a:rPr lang="en-US" sz="1800" i="1" noProof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 noProof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800" b="0" i="1" noProof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800" noProof="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389E095-D32C-E5FA-354B-22F689EC37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7400" y="3798059"/>
                <a:ext cx="2057400" cy="38145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2BAB8922-8318-71C3-3049-DD9A443F367E}"/>
                  </a:ext>
                </a:extLst>
              </p:cNvPr>
              <p:cNvSpPr txBox="1"/>
              <p:nvPr/>
            </p:nvSpPr>
            <p:spPr>
              <a:xfrm>
                <a:off x="833227" y="3779400"/>
                <a:ext cx="92716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noProof="0">
                          <a:latin typeface="Cambria Math" panose="02040503050406030204" pitchFamily="18" charset="0"/>
                        </a:rPr>
                        <m:t>|0&gt;</m:t>
                      </m:r>
                    </m:oMath>
                  </m:oMathPara>
                </a14:m>
                <a:endParaRPr lang="en-US" noProof="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2BAB8922-8318-71C3-3049-DD9A443F36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227" y="3779400"/>
                <a:ext cx="927164" cy="400110"/>
              </a:xfrm>
              <a:prstGeom prst="rect">
                <a:avLst/>
              </a:prstGeom>
              <a:blipFill>
                <a:blip r:embed="rId4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TextBox 52">
            <a:extLst>
              <a:ext uri="{FF2B5EF4-FFF2-40B4-BE49-F238E27FC236}">
                <a16:creationId xmlns:a16="http://schemas.microsoft.com/office/drawing/2014/main" id="{9B433263-E258-2AC1-BE1D-D69C4A0C529F}"/>
              </a:ext>
            </a:extLst>
          </p:cNvPr>
          <p:cNvSpPr txBox="1"/>
          <p:nvPr/>
        </p:nvSpPr>
        <p:spPr>
          <a:xfrm>
            <a:off x="3767123" y="3788730"/>
            <a:ext cx="457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noProof="0" dirty="0"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</a:p>
        </p:txBody>
      </p:sp>
      <p:cxnSp>
        <p:nvCxnSpPr>
          <p:cNvPr id="30720" name="Straight Connector 30719">
            <a:extLst>
              <a:ext uri="{FF2B5EF4-FFF2-40B4-BE49-F238E27FC236}">
                <a16:creationId xmlns:a16="http://schemas.microsoft.com/office/drawing/2014/main" id="{25764EF2-6EF9-A076-1823-0702844BAE2B}"/>
              </a:ext>
            </a:extLst>
          </p:cNvPr>
          <p:cNvCxnSpPr>
            <a:cxnSpLocks/>
          </p:cNvCxnSpPr>
          <p:nvPr/>
        </p:nvCxnSpPr>
        <p:spPr bwMode="auto">
          <a:xfrm>
            <a:off x="5248247" y="3979455"/>
            <a:ext cx="847753" cy="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0722" name="Straight Connector 30721">
            <a:extLst>
              <a:ext uri="{FF2B5EF4-FFF2-40B4-BE49-F238E27FC236}">
                <a16:creationId xmlns:a16="http://schemas.microsoft.com/office/drawing/2014/main" id="{4D023485-161E-81B1-6DF2-059ABF30860D}"/>
              </a:ext>
            </a:extLst>
          </p:cNvPr>
          <p:cNvCxnSpPr>
            <a:cxnSpLocks/>
            <a:endCxn id="30732" idx="0"/>
          </p:cNvCxnSpPr>
          <p:nvPr/>
        </p:nvCxnSpPr>
        <p:spPr bwMode="auto">
          <a:xfrm>
            <a:off x="2928923" y="2057400"/>
            <a:ext cx="0" cy="1750745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0723" name="Straight Connector 30722">
            <a:extLst>
              <a:ext uri="{FF2B5EF4-FFF2-40B4-BE49-F238E27FC236}">
                <a16:creationId xmlns:a16="http://schemas.microsoft.com/office/drawing/2014/main" id="{B6C4701B-C9C8-C9B5-0ED4-0F4682ED5940}"/>
              </a:ext>
            </a:extLst>
          </p:cNvPr>
          <p:cNvCxnSpPr>
            <a:cxnSpLocks/>
          </p:cNvCxnSpPr>
          <p:nvPr/>
        </p:nvCxnSpPr>
        <p:spPr bwMode="auto">
          <a:xfrm>
            <a:off x="3995723" y="2527756"/>
            <a:ext cx="0" cy="1282244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0726" name="Rectangle 30725">
            <a:extLst>
              <a:ext uri="{FF2B5EF4-FFF2-40B4-BE49-F238E27FC236}">
                <a16:creationId xmlns:a16="http://schemas.microsoft.com/office/drawing/2014/main" id="{F5D07E70-6DC4-13AB-CBF9-0F6D9138B1B0}"/>
              </a:ext>
            </a:extLst>
          </p:cNvPr>
          <p:cNvSpPr/>
          <p:nvPr/>
        </p:nvSpPr>
        <p:spPr bwMode="auto">
          <a:xfrm>
            <a:off x="3767123" y="3803969"/>
            <a:ext cx="457200" cy="45720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defTabSz="914378"/>
            <a:endParaRPr lang="en-US" noProof="0" dirty="0"/>
          </a:p>
        </p:txBody>
      </p:sp>
      <p:sp>
        <p:nvSpPr>
          <p:cNvPr id="30729" name="Rectangle 30728">
            <a:extLst>
              <a:ext uri="{FF2B5EF4-FFF2-40B4-BE49-F238E27FC236}">
                <a16:creationId xmlns:a16="http://schemas.microsoft.com/office/drawing/2014/main" id="{D63FEB81-32BD-828F-715E-5E2CC8355C1E}"/>
              </a:ext>
            </a:extLst>
          </p:cNvPr>
          <p:cNvSpPr/>
          <p:nvPr/>
        </p:nvSpPr>
        <p:spPr bwMode="auto">
          <a:xfrm>
            <a:off x="4800600" y="3810000"/>
            <a:ext cx="457200" cy="45720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defTabSz="914378"/>
            <a:endParaRPr lang="en-US" noProof="0" dirty="0"/>
          </a:p>
        </p:txBody>
      </p:sp>
      <p:sp>
        <p:nvSpPr>
          <p:cNvPr id="30730" name="Rectangle 30729">
            <a:extLst>
              <a:ext uri="{FF2B5EF4-FFF2-40B4-BE49-F238E27FC236}">
                <a16:creationId xmlns:a16="http://schemas.microsoft.com/office/drawing/2014/main" id="{870B2372-9555-6408-A85D-0A2AAC77A724}"/>
              </a:ext>
            </a:extLst>
          </p:cNvPr>
          <p:cNvSpPr/>
          <p:nvPr/>
        </p:nvSpPr>
        <p:spPr bwMode="auto">
          <a:xfrm>
            <a:off x="2706261" y="3803969"/>
            <a:ext cx="457200" cy="45720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defTabSz="914378"/>
            <a:endParaRPr lang="en-US" noProof="0" dirty="0"/>
          </a:p>
        </p:txBody>
      </p:sp>
      <p:sp>
        <p:nvSpPr>
          <p:cNvPr id="30731" name="TextBox 30730">
            <a:extLst>
              <a:ext uri="{FF2B5EF4-FFF2-40B4-BE49-F238E27FC236}">
                <a16:creationId xmlns:a16="http://schemas.microsoft.com/office/drawing/2014/main" id="{1B29E83D-AC89-662D-2180-62539E499A8D}"/>
              </a:ext>
            </a:extLst>
          </p:cNvPr>
          <p:cNvSpPr txBox="1"/>
          <p:nvPr/>
        </p:nvSpPr>
        <p:spPr>
          <a:xfrm>
            <a:off x="4800600" y="3803969"/>
            <a:ext cx="457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noProof="0" dirty="0"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</a:p>
        </p:txBody>
      </p:sp>
      <p:sp>
        <p:nvSpPr>
          <p:cNvPr id="30732" name="TextBox 30731">
            <a:extLst>
              <a:ext uri="{FF2B5EF4-FFF2-40B4-BE49-F238E27FC236}">
                <a16:creationId xmlns:a16="http://schemas.microsoft.com/office/drawing/2014/main" id="{ADA48E0F-BBD3-2CBD-348F-9F05B3B6BAF6}"/>
              </a:ext>
            </a:extLst>
          </p:cNvPr>
          <p:cNvSpPr txBox="1"/>
          <p:nvPr/>
        </p:nvSpPr>
        <p:spPr>
          <a:xfrm>
            <a:off x="2700323" y="3808145"/>
            <a:ext cx="457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noProof="0" dirty="0"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</a:p>
        </p:txBody>
      </p:sp>
      <p:cxnSp>
        <p:nvCxnSpPr>
          <p:cNvPr id="30764" name="Straight Connector 30763">
            <a:extLst>
              <a:ext uri="{FF2B5EF4-FFF2-40B4-BE49-F238E27FC236}">
                <a16:creationId xmlns:a16="http://schemas.microsoft.com/office/drawing/2014/main" id="{8742F238-77B7-CF2C-9E82-FA435328E708}"/>
              </a:ext>
            </a:extLst>
          </p:cNvPr>
          <p:cNvCxnSpPr>
            <a:cxnSpLocks/>
          </p:cNvCxnSpPr>
          <p:nvPr/>
        </p:nvCxnSpPr>
        <p:spPr bwMode="auto">
          <a:xfrm>
            <a:off x="1623970" y="3048000"/>
            <a:ext cx="4428954" cy="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0765" name="Straight Connector 30764">
            <a:extLst>
              <a:ext uri="{FF2B5EF4-FFF2-40B4-BE49-F238E27FC236}">
                <a16:creationId xmlns:a16="http://schemas.microsoft.com/office/drawing/2014/main" id="{D1A9D659-1F28-DD12-A963-A5C968F770E8}"/>
              </a:ext>
            </a:extLst>
          </p:cNvPr>
          <p:cNvCxnSpPr>
            <a:cxnSpLocks/>
          </p:cNvCxnSpPr>
          <p:nvPr/>
        </p:nvCxnSpPr>
        <p:spPr bwMode="auto">
          <a:xfrm>
            <a:off x="1633523" y="4003057"/>
            <a:ext cx="1066800" cy="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0768" name="Straight Connector 30767">
            <a:extLst>
              <a:ext uri="{FF2B5EF4-FFF2-40B4-BE49-F238E27FC236}">
                <a16:creationId xmlns:a16="http://schemas.microsoft.com/office/drawing/2014/main" id="{89CE4BCE-C1E0-6D33-189F-D3898FCDA3D7}"/>
              </a:ext>
            </a:extLst>
          </p:cNvPr>
          <p:cNvCxnSpPr>
            <a:cxnSpLocks/>
          </p:cNvCxnSpPr>
          <p:nvPr/>
        </p:nvCxnSpPr>
        <p:spPr bwMode="auto">
          <a:xfrm>
            <a:off x="1633523" y="2514600"/>
            <a:ext cx="4428954" cy="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0769" name="Straight Connector 30768">
            <a:extLst>
              <a:ext uri="{FF2B5EF4-FFF2-40B4-BE49-F238E27FC236}">
                <a16:creationId xmlns:a16="http://schemas.microsoft.com/office/drawing/2014/main" id="{60866519-E7FE-2F3B-8ADE-7C397565A7C7}"/>
              </a:ext>
            </a:extLst>
          </p:cNvPr>
          <p:cNvCxnSpPr>
            <a:cxnSpLocks/>
          </p:cNvCxnSpPr>
          <p:nvPr/>
        </p:nvCxnSpPr>
        <p:spPr bwMode="auto">
          <a:xfrm>
            <a:off x="1633523" y="2057400"/>
            <a:ext cx="4428954" cy="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770" name="TextBox 30769">
                <a:extLst>
                  <a:ext uri="{FF2B5EF4-FFF2-40B4-BE49-F238E27FC236}">
                    <a16:creationId xmlns:a16="http://schemas.microsoft.com/office/drawing/2014/main" id="{2EF3E455-E5FA-C592-6991-7D7E713E8960}"/>
                  </a:ext>
                </a:extLst>
              </p:cNvPr>
              <p:cNvSpPr txBox="1"/>
              <p:nvPr/>
            </p:nvSpPr>
            <p:spPr>
              <a:xfrm>
                <a:off x="833227" y="2876490"/>
                <a:ext cx="92716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noProof="0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sz="1800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noProof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800" b="0" i="1" noProof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1800" i="1" noProof="0">
                          <a:latin typeface="Cambria Math" panose="02040503050406030204" pitchFamily="18" charset="0"/>
                        </a:rPr>
                        <m:t>&gt;</m:t>
                      </m:r>
                    </m:oMath>
                  </m:oMathPara>
                </a14:m>
                <a:endParaRPr lang="en-US" sz="900" noProof="0" dirty="0"/>
              </a:p>
            </p:txBody>
          </p:sp>
        </mc:Choice>
        <mc:Fallback xmlns="">
          <p:sp>
            <p:nvSpPr>
              <p:cNvPr id="30770" name="TextBox 30769">
                <a:extLst>
                  <a:ext uri="{FF2B5EF4-FFF2-40B4-BE49-F238E27FC236}">
                    <a16:creationId xmlns:a16="http://schemas.microsoft.com/office/drawing/2014/main" id="{2EF3E455-E5FA-C592-6991-7D7E713E89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227" y="2876490"/>
                <a:ext cx="927164" cy="369332"/>
              </a:xfrm>
              <a:prstGeom prst="rect">
                <a:avLst/>
              </a:prstGeom>
              <a:blipFill>
                <a:blip r:embed="rId5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771" name="TextBox 30770">
                <a:extLst>
                  <a:ext uri="{FF2B5EF4-FFF2-40B4-BE49-F238E27FC236}">
                    <a16:creationId xmlns:a16="http://schemas.microsoft.com/office/drawing/2014/main" id="{3BCB45BC-484A-A890-BE4D-4589FBD3DAB7}"/>
                  </a:ext>
                </a:extLst>
              </p:cNvPr>
              <p:cNvSpPr txBox="1"/>
              <p:nvPr/>
            </p:nvSpPr>
            <p:spPr>
              <a:xfrm>
                <a:off x="858759" y="2343090"/>
                <a:ext cx="92716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noProof="0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sz="1800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noProof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800" b="0" i="1" noProof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800" i="1" noProof="0">
                          <a:latin typeface="Cambria Math" panose="02040503050406030204" pitchFamily="18" charset="0"/>
                        </a:rPr>
                        <m:t>&gt;</m:t>
                      </m:r>
                    </m:oMath>
                  </m:oMathPara>
                </a14:m>
                <a:endParaRPr lang="en-US" sz="900" noProof="0" dirty="0"/>
              </a:p>
            </p:txBody>
          </p:sp>
        </mc:Choice>
        <mc:Fallback xmlns="">
          <p:sp>
            <p:nvSpPr>
              <p:cNvPr id="30771" name="TextBox 30770">
                <a:extLst>
                  <a:ext uri="{FF2B5EF4-FFF2-40B4-BE49-F238E27FC236}">
                    <a16:creationId xmlns:a16="http://schemas.microsoft.com/office/drawing/2014/main" id="{3BCB45BC-484A-A890-BE4D-4589FBD3DA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759" y="2343090"/>
                <a:ext cx="927164" cy="369332"/>
              </a:xfrm>
              <a:prstGeom prst="rect">
                <a:avLst/>
              </a:prstGeom>
              <a:blipFill>
                <a:blip r:embed="rId6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772" name="TextBox 30771">
                <a:extLst>
                  <a:ext uri="{FF2B5EF4-FFF2-40B4-BE49-F238E27FC236}">
                    <a16:creationId xmlns:a16="http://schemas.microsoft.com/office/drawing/2014/main" id="{9C77F9BA-36ED-77CD-35C6-E558AC89B71C}"/>
                  </a:ext>
                </a:extLst>
              </p:cNvPr>
              <p:cNvSpPr txBox="1"/>
              <p:nvPr/>
            </p:nvSpPr>
            <p:spPr>
              <a:xfrm>
                <a:off x="871523" y="1828800"/>
                <a:ext cx="92716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noProof="0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sz="1800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noProof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800" b="0" i="1" noProof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800" i="1" noProof="0">
                          <a:latin typeface="Cambria Math" panose="02040503050406030204" pitchFamily="18" charset="0"/>
                        </a:rPr>
                        <m:t>&gt;</m:t>
                      </m:r>
                    </m:oMath>
                  </m:oMathPara>
                </a14:m>
                <a:endParaRPr lang="en-US" sz="900" noProof="0" dirty="0"/>
              </a:p>
            </p:txBody>
          </p:sp>
        </mc:Choice>
        <mc:Fallback xmlns="">
          <p:sp>
            <p:nvSpPr>
              <p:cNvPr id="30772" name="TextBox 30771">
                <a:extLst>
                  <a:ext uri="{FF2B5EF4-FFF2-40B4-BE49-F238E27FC236}">
                    <a16:creationId xmlns:a16="http://schemas.microsoft.com/office/drawing/2014/main" id="{9C77F9BA-36ED-77CD-35C6-E558AC89B7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523" y="1828800"/>
                <a:ext cx="927164" cy="369332"/>
              </a:xfrm>
              <a:prstGeom prst="rect">
                <a:avLst/>
              </a:prstGeom>
              <a:blipFill>
                <a:blip r:embed="rId7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773" name="Straight Connector 30772">
            <a:extLst>
              <a:ext uri="{FF2B5EF4-FFF2-40B4-BE49-F238E27FC236}">
                <a16:creationId xmlns:a16="http://schemas.microsoft.com/office/drawing/2014/main" id="{0A2B08D8-6A25-4170-FB10-DEB2EF9E73AA}"/>
              </a:ext>
            </a:extLst>
          </p:cNvPr>
          <p:cNvCxnSpPr>
            <a:cxnSpLocks/>
          </p:cNvCxnSpPr>
          <p:nvPr/>
        </p:nvCxnSpPr>
        <p:spPr bwMode="auto">
          <a:xfrm flipH="1">
            <a:off x="5020492" y="3048000"/>
            <a:ext cx="8708" cy="738581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0778" name="Straight Connector 30777">
            <a:extLst>
              <a:ext uri="{FF2B5EF4-FFF2-40B4-BE49-F238E27FC236}">
                <a16:creationId xmlns:a16="http://schemas.microsoft.com/office/drawing/2014/main" id="{CE69D93D-B5AD-0C77-C7A0-091BD8AD5718}"/>
              </a:ext>
            </a:extLst>
          </p:cNvPr>
          <p:cNvCxnSpPr>
            <a:cxnSpLocks/>
          </p:cNvCxnSpPr>
          <p:nvPr/>
        </p:nvCxnSpPr>
        <p:spPr bwMode="auto">
          <a:xfrm>
            <a:off x="4224323" y="4005036"/>
            <a:ext cx="576277" cy="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0781" name="Straight Connector 30780">
            <a:extLst>
              <a:ext uri="{FF2B5EF4-FFF2-40B4-BE49-F238E27FC236}">
                <a16:creationId xmlns:a16="http://schemas.microsoft.com/office/drawing/2014/main" id="{43361A47-FF5E-9F12-72DC-8FEA3ABE3518}"/>
              </a:ext>
            </a:extLst>
          </p:cNvPr>
          <p:cNvCxnSpPr>
            <a:cxnSpLocks/>
          </p:cNvCxnSpPr>
          <p:nvPr/>
        </p:nvCxnSpPr>
        <p:spPr bwMode="auto">
          <a:xfrm>
            <a:off x="3137781" y="4003057"/>
            <a:ext cx="629342" cy="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4106149300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33043" y="6353069"/>
            <a:ext cx="1905000" cy="457200"/>
          </a:xfrm>
        </p:spPr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21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noProof="0" dirty="0">
                <a:latin typeface="Calibri" panose="020F0502020204030204" pitchFamily="34" charset="0"/>
                <a:cs typeface="Calibri" panose="020F0502020204030204" pitchFamily="34" charset="0"/>
              </a:rPr>
              <a:t>Superdense coding</a:t>
            </a:r>
            <a:endParaRPr lang="en-US" noProof="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269366" y="1264691"/>
                <a:ext cx="8717803" cy="3164333"/>
              </a:xfrm>
            </p:spPr>
            <p:txBody>
              <a:bodyPr/>
              <a:lstStyle/>
              <a:p>
                <a:pPr defTabSz="912791">
                  <a:lnSpc>
                    <a:spcPct val="90000"/>
                  </a:lnSpc>
                </a:pPr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Alice and Bob share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00</m:t>
                        </m:r>
                      </m:sub>
                    </m:sSub>
                    <m:r>
                      <a:rPr lang="en-US" sz="1800" i="1" noProof="0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Alice has first bit, Bob second bit</a:t>
                </a:r>
              </a:p>
              <a:p>
                <a:pPr defTabSz="912791">
                  <a:lnSpc>
                    <a:spcPct val="90000"/>
                  </a:lnSpc>
                </a:pPr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Alice performs one of </a:t>
                </a:r>
                <a14:m>
                  <m:oMath xmlns:m="http://schemas.openxmlformats.org/officeDocument/2006/math">
                    <m:r>
                      <a:rPr lang="en-US" sz="1800" i="1" noProof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producing </a:t>
                </a:r>
                <a14:m>
                  <m:oMath xmlns:m="http://schemas.openxmlformats.org/officeDocument/2006/math">
                    <m:r>
                      <a:rPr lang="en-US" sz="1800" i="1" noProof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⨂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(to send 00), </a:t>
                </a:r>
                <a14:m>
                  <m:oMath xmlns:m="http://schemas.openxmlformats.org/officeDocument/2006/math">
                    <m:r>
                      <a:rPr lang="en-US" sz="1800" i="1" noProof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⨂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  <m:r>
                      <a:rPr lang="en-US" sz="1800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(to send 01), </a:t>
                </a:r>
                <a14:m>
                  <m:oMath xmlns:m="http://schemas.openxmlformats.org/officeDocument/2006/math">
                    <m:r>
                      <a:rPr lang="en-US" sz="1800" i="1" noProof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⨂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  <m:r>
                      <a:rPr lang="en-US" sz="1800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(</m:t>
                    </m:r>
                    <m:r>
                      <m:rPr>
                        <m:sty m:val="p"/>
                      </m:rPr>
                      <a:rPr lang="en-US" sz="1800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to</m:t>
                    </m:r>
                    <m:r>
                      <a:rPr lang="en-US" sz="1800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800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send</m:t>
                    </m:r>
                    <m:r>
                      <a:rPr lang="en-US" sz="1800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10)</m:t>
                    </m:r>
                  </m:oMath>
                </a14:m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or </a:t>
                </a:r>
                <a14:m>
                  <m:oMath xmlns:m="http://schemas.openxmlformats.org/officeDocument/2006/math">
                    <m:r>
                      <a:rPr lang="en-US" sz="1800" i="1" noProof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⨂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sz="1800" noProof="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(to send 11).</a:t>
                </a:r>
              </a:p>
              <a:p>
                <a:pPr defTabSz="912791">
                  <a:lnSpc>
                    <a:spcPct val="90000"/>
                  </a:lnSpc>
                </a:pPr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Bob measures joint state qubit measurement</a:t>
                </a:r>
              </a:p>
              <a:p>
                <a:pPr defTabSz="912791">
                  <a:lnSpc>
                    <a:spcPct val="90000"/>
                  </a:lnSpc>
                </a:pPr>
                <a:endParaRPr lang="en-US" sz="1800" noProof="0" dirty="0"/>
              </a:p>
              <a:p>
                <a:pPr defTabSz="912791">
                  <a:lnSpc>
                    <a:spcPct val="90000"/>
                  </a:lnSpc>
                </a:pPr>
                <a:r>
                  <a:rPr lang="en-US" sz="1800" noProof="0" dirty="0"/>
                  <a:t>Can be used to teleport </a:t>
                </a:r>
                <a14:m>
                  <m:oMath xmlns:m="http://schemas.openxmlformats.org/officeDocument/2006/math">
                    <m:r>
                      <a:rPr lang="en-US" sz="1800" i="1" noProof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1800" noProof="0" dirty="0"/>
                  <a:t>:</a:t>
                </a:r>
              </a:p>
              <a:p>
                <a:pPr lvl="1" defTabSz="912791">
                  <a:lnSpc>
                    <a:spcPct val="90000"/>
                  </a:lnSpc>
                  <a:spcBef>
                    <a:spcPts val="0"/>
                  </a:spcBef>
                </a:pPr>
                <a14:m>
                  <m:oMath xmlns:m="http://schemas.openxmlformats.org/officeDocument/2006/math">
                    <m:r>
                      <a:rPr lang="en-US" sz="1800" b="0" i="1" kern="0" noProof="0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⨂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:= </m:t>
                    </m:r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1800" i="1" noProof="0">
                        <a:latin typeface="Cambria Math" panose="02040503050406030204" pitchFamily="18" charset="0"/>
                      </a:rPr>
                      <m:t>(|00&gt;+ |11&gt;)</m:t>
                    </m:r>
                    <m:r>
                      <m:rPr>
                        <m:nor/>
                      </m:rPr>
                      <a:rPr lang="en-US" sz="1800" b="0" i="0" noProof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1800" i="1" noProof="0">
                        <a:latin typeface="Cambria Math" panose="02040503050406030204" pitchFamily="18" charset="0"/>
                      </a:rPr>
                      <m:t>(|00&gt;+ |11&gt;)</m:t>
                    </m:r>
                  </m:oMath>
                </a14:m>
                <a:endParaRPr lang="en-US" sz="1800" kern="0" noProof="0" dirty="0"/>
              </a:p>
              <a:p>
                <a:pPr lvl="1" defTabSz="912791">
                  <a:lnSpc>
                    <a:spcPct val="90000"/>
                  </a:lnSpc>
                  <a:spcBef>
                    <a:spcPts val="0"/>
                  </a:spcBef>
                </a:pPr>
                <a14:m>
                  <m:oMath xmlns:m="http://schemas.openxmlformats.org/officeDocument/2006/math">
                    <m:r>
                      <a:rPr lang="en-US" sz="18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⨂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:= </m:t>
                    </m:r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1800" i="1" noProof="0">
                        <a:latin typeface="Cambria Math" panose="02040503050406030204" pitchFamily="18" charset="0"/>
                      </a:rPr>
                      <m:t>(|0</m:t>
                    </m:r>
                    <m:r>
                      <a:rPr lang="en-US" sz="1800" i="1" noProof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&gt;+ |11&gt;)</m:t>
                    </m:r>
                    <m:r>
                      <m:rPr>
                        <m:nor/>
                      </m:rPr>
                      <a:rPr lang="en-US" sz="1800" b="0" i="0" noProof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1800" i="1" noProof="0">
                        <a:latin typeface="Cambria Math" panose="02040503050406030204" pitchFamily="18" charset="0"/>
                      </a:rPr>
                      <m:t>(|0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&gt;+ |1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&gt;)</m:t>
                    </m:r>
                  </m:oMath>
                </a14:m>
                <a:endParaRPr lang="en-US" sz="1800" kern="0" noProof="0" dirty="0"/>
              </a:p>
              <a:p>
                <a:pPr lvl="1" defTabSz="912791">
                  <a:lnSpc>
                    <a:spcPct val="90000"/>
                  </a:lnSpc>
                  <a:spcBef>
                    <a:spcPts val="0"/>
                  </a:spcBef>
                </a:pPr>
                <a14:m>
                  <m:oMath xmlns:m="http://schemas.openxmlformats.org/officeDocument/2006/math">
                    <m:r>
                      <a:rPr lang="en-US" sz="1800" b="0" i="1" kern="0" noProof="0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⨂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:= </m:t>
                    </m:r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1800" i="1" noProof="0">
                        <a:latin typeface="Cambria Math" panose="02040503050406030204" pitchFamily="18" charset="0"/>
                      </a:rPr>
                      <m:t>(|00&gt;+ |11&gt;)</m:t>
                    </m:r>
                    <m:r>
                      <m:rPr>
                        <m:nor/>
                      </m:rPr>
                      <a:rPr lang="en-US" sz="1800" b="0" i="0" noProof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1800" i="1" noProof="0">
                        <a:latin typeface="Cambria Math" panose="02040503050406030204" pitchFamily="18" charset="0"/>
                      </a:rPr>
                      <m:t>(|00&gt; 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 − 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|11&gt;)</m:t>
                    </m:r>
                  </m:oMath>
                </a14:m>
                <a:endParaRPr lang="en-US" sz="1800" kern="0" noProof="0" dirty="0"/>
              </a:p>
              <a:p>
                <a:pPr lvl="1" defTabSz="912791">
                  <a:lnSpc>
                    <a:spcPct val="90000"/>
                  </a:lnSpc>
                  <a:spcBef>
                    <a:spcPts val="0"/>
                  </a:spcBef>
                </a:pPr>
                <a14:m>
                  <m:oMath xmlns:m="http://schemas.openxmlformats.org/officeDocument/2006/math">
                    <m:r>
                      <a:rPr lang="en-US" sz="1800" b="0" i="1" kern="0" noProof="0" smtClean="0">
                        <a:latin typeface="Cambria Math" panose="02040503050406030204" pitchFamily="18" charset="0"/>
                      </a:rPr>
                      <m:t>𝑍𝑋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⨂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:= </m:t>
                    </m:r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1800" i="1" noProof="0">
                        <a:latin typeface="Cambria Math" panose="02040503050406030204" pitchFamily="18" charset="0"/>
                      </a:rPr>
                      <m:t>(|00&gt;+ |11&gt;)</m:t>
                    </m:r>
                    <m:r>
                      <m:rPr>
                        <m:nor/>
                      </m:rPr>
                      <a:rPr lang="en-US" sz="1800" b="0" i="0" noProof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1800" i="1" noProof="0">
                        <a:latin typeface="Cambria Math" panose="02040503050406030204" pitchFamily="18" charset="0"/>
                      </a:rPr>
                      <m:t>(|0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1&gt;  −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 |1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&gt;)</m:t>
                    </m:r>
                  </m:oMath>
                </a14:m>
                <a:endParaRPr lang="en-US" sz="1800" kern="0" noProof="0" dirty="0"/>
              </a:p>
              <a:p>
                <a:pPr lvl="1" defTabSz="912791">
                  <a:lnSpc>
                    <a:spcPct val="90000"/>
                  </a:lnSpc>
                </a:pPr>
                <a:endParaRPr lang="en-US" sz="1800" noProof="0" dirty="0"/>
              </a:p>
              <a:p>
                <a:pPr defTabSz="912791">
                  <a:lnSpc>
                    <a:spcPct val="90000"/>
                  </a:lnSpc>
                </a:pPr>
                <a:endParaRPr lang="en-US" sz="1800" noProof="0" dirty="0"/>
              </a:p>
              <a:p>
                <a:pPr marL="0" indent="0" defTabSz="912791">
                  <a:lnSpc>
                    <a:spcPct val="90000"/>
                  </a:lnSpc>
                  <a:buNone/>
                </a:pPr>
                <a:endParaRPr lang="en-US" sz="2000" noProof="0" dirty="0"/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69366" y="1264691"/>
                <a:ext cx="8717803" cy="3164333"/>
              </a:xfrm>
              <a:blipFill>
                <a:blip r:embed="rId3"/>
                <a:stretch>
                  <a:fillRect l="-582" t="-1600" b="-28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TextBox 32">
            <a:extLst>
              <a:ext uri="{FF2B5EF4-FFF2-40B4-BE49-F238E27FC236}">
                <a16:creationId xmlns:a16="http://schemas.microsoft.com/office/drawing/2014/main" id="{1B40B6C2-4156-D1CE-5234-311971040428}"/>
              </a:ext>
            </a:extLst>
          </p:cNvPr>
          <p:cNvSpPr txBox="1"/>
          <p:nvPr/>
        </p:nvSpPr>
        <p:spPr>
          <a:xfrm>
            <a:off x="4628268" y="4483267"/>
            <a:ext cx="457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noProof="0" dirty="0">
                <a:latin typeface="Calibri" panose="020F0502020204030204" pitchFamily="34" charset="0"/>
                <a:cs typeface="Calibri" panose="020F0502020204030204" pitchFamily="34" charset="0"/>
              </a:rPr>
              <a:t>b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ABDCB7F-9C73-89A4-749F-7DF34A3084F0}"/>
              </a:ext>
            </a:extLst>
          </p:cNvPr>
          <p:cNvGrpSpPr/>
          <p:nvPr/>
        </p:nvGrpSpPr>
        <p:grpSpPr>
          <a:xfrm>
            <a:off x="859244" y="4589704"/>
            <a:ext cx="6926299" cy="1911240"/>
            <a:chOff x="1194026" y="4648537"/>
            <a:chExt cx="6926299" cy="1911240"/>
          </a:xfrm>
        </p:grpSpPr>
        <p:sp>
          <p:nvSpPr>
            <p:cNvPr id="2" name="Triangle 1">
              <a:extLst>
                <a:ext uri="{FF2B5EF4-FFF2-40B4-BE49-F238E27FC236}">
                  <a16:creationId xmlns:a16="http://schemas.microsoft.com/office/drawing/2014/main" id="{162CF867-1B14-A692-361D-83DB4A568CAD}"/>
                </a:ext>
              </a:extLst>
            </p:cNvPr>
            <p:cNvSpPr/>
            <p:nvPr/>
          </p:nvSpPr>
          <p:spPr bwMode="auto">
            <a:xfrm rot="16200000">
              <a:off x="3564516" y="4965661"/>
              <a:ext cx="1060704" cy="489109"/>
            </a:xfrm>
            <a:prstGeom prst="triangle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  <a:scene3d>
              <a:camera prst="orthographicFront"/>
              <a:lightRig rig="threePt" dir="t"/>
            </a:scene3d>
            <a:sp3d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26375E63-6BE5-4023-9879-787A763859FB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981200" y="4864267"/>
              <a:ext cx="2189868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5472BB11-2293-85D9-7B12-4AC28DE6F7FD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981200" y="6306423"/>
              <a:ext cx="286058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2BB78BF-2B43-7D7D-5B66-723F383FCC89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981200" y="5550067"/>
              <a:ext cx="2189868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5513C23-24CE-B1C8-D74B-E58708860509}"/>
                </a:ext>
              </a:extLst>
            </p:cNvPr>
            <p:cNvCxnSpPr>
              <a:cxnSpLocks/>
              <a:endCxn id="5" idx="1"/>
            </p:cNvCxnSpPr>
            <p:nvPr/>
          </p:nvCxnSpPr>
          <p:spPr bwMode="auto">
            <a:xfrm>
              <a:off x="5305693" y="6329000"/>
              <a:ext cx="922775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EAD7981A-F7E6-977F-AC2F-195E603169A9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685668" y="6312067"/>
              <a:ext cx="7620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0E2A13DB-989D-AF23-5D84-0644E60A38E8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339424" y="5397667"/>
              <a:ext cx="746045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03C46AD-89FB-431C-E18A-567ECC7F50F9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339424" y="4940467"/>
              <a:ext cx="2117645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0EC2FA5-C468-3241-D10F-C76A4BF673E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457068" y="4940467"/>
              <a:ext cx="1" cy="1143001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47B97A2C-9652-FC47-AC3B-0E36CCC93C28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085468" y="5397667"/>
              <a:ext cx="1" cy="685801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7354374-0510-87DC-50C9-98B1A32A8D78}"/>
                </a:ext>
              </a:extLst>
            </p:cNvPr>
            <p:cNvSpPr txBox="1"/>
            <p:nvPr/>
          </p:nvSpPr>
          <p:spPr>
            <a:xfrm>
              <a:off x="4848493" y="6159667"/>
              <a:ext cx="457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X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17BC208-989F-B334-5915-EA897B424F80}"/>
                </a:ext>
              </a:extLst>
            </p:cNvPr>
            <p:cNvSpPr txBox="1"/>
            <p:nvPr/>
          </p:nvSpPr>
          <p:spPr>
            <a:xfrm>
              <a:off x="6228468" y="6083467"/>
              <a:ext cx="457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Z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02C31CFF-6E23-334F-1FA9-40BB09506043}"/>
                    </a:ext>
                  </a:extLst>
                </p:cNvPr>
                <p:cNvSpPr txBox="1"/>
                <p:nvPr/>
              </p:nvSpPr>
              <p:spPr>
                <a:xfrm>
                  <a:off x="1232343" y="4648537"/>
                  <a:ext cx="67265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02C31CFF-6E23-334F-1FA9-40BB0950604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2343" y="4648537"/>
                  <a:ext cx="672657" cy="369332"/>
                </a:xfrm>
                <a:prstGeom prst="rect">
                  <a:avLst/>
                </a:prstGeom>
                <a:blipFill>
                  <a:blip r:embed="rId4"/>
                  <a:stretch>
                    <a:fillRect l="-11111" b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2ECDAD08-6C5B-37FA-06EB-509B0378088F}"/>
                    </a:ext>
                  </a:extLst>
                </p:cNvPr>
                <p:cNvSpPr txBox="1"/>
                <p:nvPr/>
              </p:nvSpPr>
              <p:spPr>
                <a:xfrm>
                  <a:off x="1194026" y="5731068"/>
                  <a:ext cx="95717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00</m:t>
                            </m:r>
                          </m:sub>
                        </m:sSub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2ECDAD08-6C5B-37FA-06EB-509B0378088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94026" y="5731068"/>
                  <a:ext cx="957173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1299"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F09BC018-CE98-20E5-FF9D-46BB037EE28B}"/>
                    </a:ext>
                  </a:extLst>
                </p:cNvPr>
                <p:cNvSpPr txBox="1"/>
                <p:nvPr/>
              </p:nvSpPr>
              <p:spPr>
                <a:xfrm>
                  <a:off x="7447668" y="6178134"/>
                  <a:ext cx="67265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F09BC018-CE98-20E5-FF9D-46BB037EE28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47668" y="6178134"/>
                  <a:ext cx="672657" cy="369332"/>
                </a:xfrm>
                <a:prstGeom prst="rect">
                  <a:avLst/>
                </a:prstGeom>
                <a:blipFill>
                  <a:blip r:embed="rId6"/>
                  <a:stretch>
                    <a:fillRect l="-13208"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EDE3E07-2BBB-6DBE-5F21-B0CA0EA1030F}"/>
                </a:ext>
              </a:extLst>
            </p:cNvPr>
            <p:cNvSpPr txBox="1"/>
            <p:nvPr/>
          </p:nvSpPr>
          <p:spPr>
            <a:xfrm>
              <a:off x="4644223" y="4997556"/>
              <a:ext cx="457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a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574A730-DBB2-B467-8929-BDA883C62572}"/>
                </a:ext>
              </a:extLst>
            </p:cNvPr>
            <p:cNvSpPr txBox="1"/>
            <p:nvPr/>
          </p:nvSpPr>
          <p:spPr>
            <a:xfrm>
              <a:off x="3806029" y="5054767"/>
              <a:ext cx="6857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Bell</a:t>
              </a:r>
              <a:endParaRPr lang="en-US" noProof="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5F78157-5D12-41FF-BD9A-8C8D190428B3}"/>
                </a:ext>
              </a:extLst>
            </p:cNvPr>
            <p:cNvSpPr/>
            <p:nvPr/>
          </p:nvSpPr>
          <p:spPr bwMode="auto">
            <a:xfrm>
              <a:off x="4841780" y="6083467"/>
              <a:ext cx="457200" cy="45720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0AA1E95-7552-DC46-22F7-3579462D8129}"/>
                </a:ext>
              </a:extLst>
            </p:cNvPr>
            <p:cNvSpPr/>
            <p:nvPr/>
          </p:nvSpPr>
          <p:spPr bwMode="auto">
            <a:xfrm>
              <a:off x="6228468" y="6100400"/>
              <a:ext cx="457200" cy="45720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2845980283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22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noProof="0" dirty="0">
                <a:latin typeface="Calibri" panose="020F0502020204030204" pitchFamily="34" charset="0"/>
                <a:cs typeface="Calibri" panose="020F0502020204030204" pitchFamily="34" charset="0"/>
              </a:rPr>
              <a:t>Deutch</a:t>
            </a:r>
            <a:endParaRPr lang="en-US" noProof="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533400" y="1676400"/>
                <a:ext cx="7924800" cy="1828800"/>
              </a:xfrm>
            </p:spPr>
            <p:txBody>
              <a:bodyPr/>
              <a:lstStyle/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Problem: Determine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sz="2000" i="1" noProof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in one measurement</a:t>
                </a:r>
              </a:p>
              <a:p>
                <a:pPr marL="457189" indent="-457189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𝑈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𝑓</m:t>
                        </m:r>
                      </m:sub>
                    </m:sSub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&gt;|</m:t>
                    </m:r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 =|</m:t>
                    </m:r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&gt;|</m:t>
                    </m:r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⊕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𝑓</m:t>
                    </m:r>
                    <m:d>
                      <m:d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e>
                    </m:d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endParaRPr lang="en-US" sz="2000" noProof="0" dirty="0"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1800" noProof="0" dirty="0"/>
                  <a:t>If </a:t>
                </a:r>
                <a14:m>
                  <m:oMath xmlns:m="http://schemas.openxmlformats.org/officeDocument/2006/math">
                    <m:r>
                      <a:rPr lang="en-US" sz="1800" i="1" noProof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sz="1800" i="1" noProof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sz="1800" i="1" noProof="0">
                        <a:latin typeface="Cambria Math" panose="02040503050406030204" pitchFamily="18" charset="0"/>
                      </a:rPr>
                      <m:t>=1 , </m:t>
                    </m:r>
                    <m:d>
                      <m:dPr>
                        <m:begChr m:val="|"/>
                        <m:endChr m:val="|"/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&gt; = </m:t>
                        </m:r>
                        <m:sSup>
                          <m:sSupPr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e>
                          <m:sup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d>
                          </m:sup>
                        </m:sSup>
                      </m:e>
                    </m:d>
                    <m:r>
                      <a:rPr lang="en-US" sz="1800" i="1" noProof="0">
                        <a:latin typeface="Cambria Math" panose="02040503050406030204" pitchFamily="18" charset="0"/>
                      </a:rPr>
                      <m:t>1&gt;</m:t>
                    </m:r>
                  </m:oMath>
                </a14:m>
                <a:r>
                  <a:rPr lang="en-US" sz="1800" noProof="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|0&gt;−|1&gt;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</m:oMath>
                </a14:m>
                <a:endParaRPr lang="en-US" sz="1800" noProof="0" dirty="0"/>
              </a:p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1800" noProof="0" dirty="0"/>
                  <a:t>If </a:t>
                </a:r>
                <a14:m>
                  <m:oMath xmlns:m="http://schemas.openxmlformats.org/officeDocument/2006/math">
                    <m:r>
                      <a:rPr lang="en-US" sz="1800" i="1" noProof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sz="1800" i="1" noProof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sz="1800" i="1" noProof="0">
                        <a:latin typeface="Cambria Math" panose="02040503050406030204" pitchFamily="18" charset="0"/>
                      </a:rPr>
                      <m:t>=0 , </m:t>
                    </m:r>
                    <m:d>
                      <m:dPr>
                        <m:begChr m:val="|"/>
                        <m:endChr m:val="|"/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&gt; = </m:t>
                        </m:r>
                        <m:sSup>
                          <m:sSupPr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e>
                          <m:sup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d>
                          </m:sup>
                        </m:sSup>
                      </m:e>
                    </m:d>
                    <m:r>
                      <a:rPr lang="en-US" sz="1800" i="1" noProof="0">
                        <a:latin typeface="Cambria Math" panose="02040503050406030204" pitchFamily="18" charset="0"/>
                      </a:rPr>
                      <m:t>0&gt;</m:t>
                    </m:r>
                  </m:oMath>
                </a14:m>
                <a:r>
                  <a:rPr lang="en-US" sz="1800" noProof="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|0&gt;−|1&gt;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</m:oMath>
                </a14:m>
                <a:endParaRPr lang="en-US" sz="1800" noProof="0" dirty="0"/>
              </a:p>
              <a:p>
                <a:pPr marL="457189" indent="-457189" defTabSz="912791">
                  <a:lnSpc>
                    <a:spcPct val="90000"/>
                  </a:lnSpc>
                </a:pPr>
                <a:endParaRPr lang="en-US" sz="1800" noProof="0" dirty="0"/>
              </a:p>
              <a:p>
                <a:pPr defTabSz="912791">
                  <a:lnSpc>
                    <a:spcPct val="90000"/>
                  </a:lnSpc>
                </a:pPr>
                <a:endParaRPr lang="en-US" sz="1800" noProof="0" dirty="0"/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1600" noProof="0" dirty="0"/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33400" y="1676400"/>
                <a:ext cx="7924800" cy="1828800"/>
              </a:xfrm>
              <a:blipFill>
                <a:blip r:embed="rId3"/>
                <a:stretch>
                  <a:fillRect l="-960" t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2D5CDDEC-2B54-7924-D47E-FBF354A0667F}"/>
              </a:ext>
            </a:extLst>
          </p:cNvPr>
          <p:cNvGrpSpPr/>
          <p:nvPr/>
        </p:nvGrpSpPr>
        <p:grpSpPr>
          <a:xfrm>
            <a:off x="542441" y="3842825"/>
            <a:ext cx="7754318" cy="1828800"/>
            <a:chOff x="165912" y="3276600"/>
            <a:chExt cx="7754318" cy="18288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A4980425-4210-798F-22D3-FDAC9B7E59C7}"/>
                </a:ext>
              </a:extLst>
            </p:cNvPr>
            <p:cNvSpPr/>
            <p:nvPr/>
          </p:nvSpPr>
          <p:spPr bwMode="auto">
            <a:xfrm>
              <a:off x="3266337" y="3810000"/>
              <a:ext cx="365760" cy="36576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09A8C0C-2F9D-C267-C0A7-C2944403A2D4}"/>
                </a:ext>
              </a:extLst>
            </p:cNvPr>
            <p:cNvSpPr txBox="1"/>
            <p:nvPr/>
          </p:nvSpPr>
          <p:spPr>
            <a:xfrm>
              <a:off x="3200400" y="3810000"/>
              <a:ext cx="457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H</a:t>
              </a:r>
            </a:p>
          </p:txBody>
        </p:sp>
        <p:sp>
          <p:nvSpPr>
            <p:cNvPr id="6" name="Triangle 5">
              <a:extLst>
                <a:ext uri="{FF2B5EF4-FFF2-40B4-BE49-F238E27FC236}">
                  <a16:creationId xmlns:a16="http://schemas.microsoft.com/office/drawing/2014/main" id="{6F2D6FCD-9683-26CD-497D-321B91CD051F}"/>
                </a:ext>
              </a:extLst>
            </p:cNvPr>
            <p:cNvSpPr/>
            <p:nvPr/>
          </p:nvSpPr>
          <p:spPr bwMode="auto">
            <a:xfrm rot="16200000">
              <a:off x="7394448" y="3705653"/>
              <a:ext cx="533401" cy="489109"/>
            </a:xfrm>
            <a:prstGeom prst="triangle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  <a:scene3d>
              <a:camera prst="orthographicFront"/>
              <a:lightRig rig="threePt" dir="t"/>
            </a:scene3d>
            <a:sp3d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AB6BE84A-8E6F-47DD-AEF6-33FE089E3E43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720974" y="3962400"/>
              <a:ext cx="1555626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EFD94642-4D66-0687-448C-58C3D139C367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720974" y="4649037"/>
              <a:ext cx="2919248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496474B-C281-188B-8710-E4839A47511A}"/>
                </a:ext>
              </a:extLst>
            </p:cNvPr>
            <p:cNvSpPr/>
            <p:nvPr/>
          </p:nvSpPr>
          <p:spPr bwMode="auto">
            <a:xfrm>
              <a:off x="4660761" y="3276600"/>
              <a:ext cx="365760" cy="182880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F00B089-335A-3589-D5BF-D32601D2EC15}"/>
                </a:ext>
              </a:extLst>
            </p:cNvPr>
            <p:cNvSpPr txBox="1"/>
            <p:nvPr/>
          </p:nvSpPr>
          <p:spPr>
            <a:xfrm>
              <a:off x="4495800" y="3959124"/>
              <a:ext cx="6858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noProof="0" dirty="0" err="1">
                  <a:latin typeface="Calibri" panose="020F0502020204030204" pitchFamily="34" charset="0"/>
                  <a:cs typeface="Calibri" panose="020F0502020204030204" pitchFamily="34" charset="0"/>
                </a:rPr>
                <a:t>U</a:t>
              </a:r>
              <a:r>
                <a:rPr lang="en-US" sz="2000" baseline="-25000" noProof="0" dirty="0" err="1">
                  <a:latin typeface="Calibri" panose="020F0502020204030204" pitchFamily="34" charset="0"/>
                  <a:cs typeface="Calibri" panose="020F0502020204030204" pitchFamily="34" charset="0"/>
                </a:rPr>
                <a:t>f</a:t>
              </a:r>
              <a:endParaRPr lang="en-US" sz="2000" baseline="-25000" noProof="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3C24E0B-D950-47EF-06C0-8C63CA017A0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029201" y="4648200"/>
              <a:ext cx="2891029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7F34F0B5-B107-B2DC-164B-D7395A54472B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029200" y="3962400"/>
              <a:ext cx="9906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B065F3CA-8BC8-4B7A-B642-6CDD83B791A9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477000" y="3962400"/>
              <a:ext cx="9906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A7040A4-6E2C-CCA7-16BF-D7C83BD0546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670160" y="3962400"/>
              <a:ext cx="9906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0F67E032-C3B8-D128-51F7-7FFE9F89F00A}"/>
                    </a:ext>
                  </a:extLst>
                </p:cNvPr>
                <p:cNvSpPr txBox="1"/>
                <p:nvPr/>
              </p:nvSpPr>
              <p:spPr>
                <a:xfrm>
                  <a:off x="806574" y="3720643"/>
                  <a:ext cx="6858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0&gt;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0F67E032-C3B8-D128-51F7-7FFE9F89F00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6574" y="3720643"/>
                  <a:ext cx="685800" cy="369332"/>
                </a:xfrm>
                <a:prstGeom prst="rect">
                  <a:avLst/>
                </a:prstGeom>
                <a:blipFill>
                  <a:blip r:embed="rId4"/>
                  <a:stretch>
                    <a:fillRect l="-9091"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A004855D-D928-ADE5-D054-3A4673FB670F}"/>
                    </a:ext>
                  </a:extLst>
                </p:cNvPr>
                <p:cNvSpPr txBox="1"/>
                <p:nvPr/>
              </p:nvSpPr>
              <p:spPr>
                <a:xfrm>
                  <a:off x="165912" y="4435217"/>
                  <a:ext cx="1828800" cy="67018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|0&gt;−|1&gt;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rad>
                          </m:den>
                        </m:f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A004855D-D928-ADE5-D054-3A4673FB670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5912" y="4435217"/>
                  <a:ext cx="1828800" cy="670183"/>
                </a:xfrm>
                <a:prstGeom prst="rect">
                  <a:avLst/>
                </a:prstGeom>
                <a:blipFill>
                  <a:blip r:embed="rId5"/>
                  <a:stretch>
                    <a:fillRect b="-185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A0D5423-001D-B414-1C20-9FA0BF94ACB1}"/>
                </a:ext>
              </a:extLst>
            </p:cNvPr>
            <p:cNvSpPr/>
            <p:nvPr/>
          </p:nvSpPr>
          <p:spPr bwMode="auto">
            <a:xfrm>
              <a:off x="6085737" y="3790890"/>
              <a:ext cx="365760" cy="36576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99F0703-051B-6B1A-4E80-DC222026FE45}"/>
                </a:ext>
              </a:extLst>
            </p:cNvPr>
            <p:cNvSpPr txBox="1"/>
            <p:nvPr/>
          </p:nvSpPr>
          <p:spPr>
            <a:xfrm>
              <a:off x="6019800" y="3790890"/>
              <a:ext cx="457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75439518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23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noProof="0" dirty="0">
                <a:latin typeface="Calibri" panose="020F0502020204030204" pitchFamily="34" charset="0"/>
                <a:cs typeface="Calibri" panose="020F0502020204030204" pitchFamily="34" charset="0"/>
              </a:rPr>
              <a:t>Deutch-</a:t>
            </a:r>
            <a:r>
              <a:rPr lang="en-US" noProof="0" dirty="0" err="1">
                <a:latin typeface="Calibri" panose="020F0502020204030204" pitchFamily="34" charset="0"/>
                <a:cs typeface="Calibri" panose="020F0502020204030204" pitchFamily="34" charset="0"/>
              </a:rPr>
              <a:t>Josza</a:t>
            </a:r>
            <a:endParaRPr lang="en-US" noProof="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55599" y="1115273"/>
                <a:ext cx="7924800" cy="1057947"/>
              </a:xfrm>
            </p:spPr>
            <p:txBody>
              <a:bodyPr/>
              <a:lstStyle/>
              <a:p>
                <a:pPr defTabSz="912791">
                  <a:lnSpc>
                    <a:spcPct val="90000"/>
                  </a:lnSpc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Problem: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𝑓</m:t>
                    </m:r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:</m:t>
                    </m:r>
                    <m:sSup>
                      <m:sSup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sup>
                    </m:sSup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→</m:t>
                    </m:r>
                    <m:d>
                      <m:dPr>
                        <m:begChr m:val="{"/>
                        <m:endChr m:val="}"/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0,1</m:t>
                        </m:r>
                      </m:e>
                    </m:d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which is either constant or balanced.</a:t>
                </a:r>
                <a:endParaRPr lang="en-US" sz="1800" noProof="0" dirty="0"/>
              </a:p>
              <a:p>
                <a:pPr defTabSz="912791">
                  <a:lnSpc>
                    <a:spcPct val="90000"/>
                  </a:lnSpc>
                </a:pPr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Which is it?</a:t>
                </a:r>
              </a:p>
              <a:p>
                <a:pPr defTabSz="912791">
                  <a:lnSpc>
                    <a:spcPct val="90000"/>
                  </a:lnSpc>
                </a:pPr>
                <a:r>
                  <a:rPr lang="en-US" sz="1800" noProof="0" dirty="0">
                    <a:cs typeface="Calibri" panose="020F0502020204030204" pitchFamily="34" charset="0"/>
                  </a:rPr>
                  <a:t>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𝑈</m:t>
                        </m:r>
                      </m:e>
                      <m:sub>
                        <m:r>
                          <a:rPr lang="en-US" sz="18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𝑓</m:t>
                        </m:r>
                      </m:sub>
                    </m:sSub>
                    <m:r>
                      <a:rPr lang="en-US" sz="18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1800" b="1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𝒙</m:t>
                    </m:r>
                    <m:r>
                      <a:rPr lang="en-US" sz="18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&gt;|</m:t>
                    </m:r>
                    <m:r>
                      <a:rPr lang="en-US" sz="18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  <m:r>
                      <a:rPr lang="en-US" sz="18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 = |</m:t>
                    </m:r>
                    <m:r>
                      <a:rPr lang="en-US" sz="1800" b="1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𝒙</m:t>
                    </m:r>
                    <m:r>
                      <a:rPr lang="en-US" sz="18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&gt;|</m:t>
                    </m:r>
                    <m:r>
                      <a:rPr lang="en-US" sz="18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⊕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𝑓</m:t>
                    </m:r>
                    <m:d>
                      <m:dPr>
                        <m:ctrlP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1800" b="1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𝒙</m:t>
                        </m:r>
                      </m:e>
                    </m:d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800" b="1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𝒙</m:t>
                    </m:r>
                  </m:oMath>
                </a14:m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an n-bit quantity</a:t>
                </a:r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1600" noProof="0" dirty="0"/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5599" y="1115273"/>
                <a:ext cx="7924800" cy="1057947"/>
              </a:xfrm>
              <a:blipFill>
                <a:blip r:embed="rId3"/>
                <a:stretch>
                  <a:fillRect l="-962" t="-5952" b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0B827988-F389-F446-AC2C-AAF181620340}"/>
                  </a:ext>
                </a:extLst>
              </p:cNvPr>
              <p:cNvSpPr txBox="1"/>
              <p:nvPr/>
            </p:nvSpPr>
            <p:spPr>
              <a:xfrm>
                <a:off x="6051530" y="5273416"/>
                <a:ext cx="3695700" cy="6701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800" i="1" noProof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1" noProof="0">
                              <a:latin typeface="Cambria Math" panose="02040503050406030204" pitchFamily="18" charset="0"/>
                            </a:rPr>
                            <m:t>|0&gt;−|1&gt;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noProof="0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0B827988-F389-F446-AC2C-AAF1816203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1530" y="5273416"/>
                <a:ext cx="3695700" cy="67018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F3F58B4C-0019-A2C1-304F-14CCC72395BA}"/>
              </a:ext>
            </a:extLst>
          </p:cNvPr>
          <p:cNvGrpSpPr/>
          <p:nvPr/>
        </p:nvGrpSpPr>
        <p:grpSpPr>
          <a:xfrm>
            <a:off x="221061" y="2308186"/>
            <a:ext cx="7423309" cy="4201471"/>
            <a:chOff x="-228600" y="2133600"/>
            <a:chExt cx="7423309" cy="4201471"/>
          </a:xfrm>
        </p:grpSpPr>
        <p:sp>
          <p:nvSpPr>
            <p:cNvPr id="6" name="Triangle 5">
              <a:extLst>
                <a:ext uri="{FF2B5EF4-FFF2-40B4-BE49-F238E27FC236}">
                  <a16:creationId xmlns:a16="http://schemas.microsoft.com/office/drawing/2014/main" id="{D782B504-2A09-2540-5B44-1ED2B29A7534}"/>
                </a:ext>
              </a:extLst>
            </p:cNvPr>
            <p:cNvSpPr/>
            <p:nvPr/>
          </p:nvSpPr>
          <p:spPr bwMode="auto">
            <a:xfrm rot="16200000">
              <a:off x="6632449" y="2271746"/>
              <a:ext cx="533401" cy="489109"/>
            </a:xfrm>
            <a:prstGeom prst="triangle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  <a:scene3d>
              <a:camera prst="orthographicFront"/>
              <a:lightRig rig="threePt" dir="t"/>
            </a:scene3d>
            <a:sp3d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DE287DA3-23E1-26F1-4DC9-6E119E4DEAA3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219200" y="2528492"/>
              <a:ext cx="14478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985CC2C5-565E-B480-C8BA-FED1BA14B896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214629" y="5614636"/>
              <a:ext cx="2571323" cy="24164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145BBDA-7FF9-8E6D-5615-68F4EEDB6307}"/>
                </a:ext>
              </a:extLst>
            </p:cNvPr>
            <p:cNvSpPr/>
            <p:nvPr/>
          </p:nvSpPr>
          <p:spPr bwMode="auto">
            <a:xfrm>
              <a:off x="3822561" y="5347892"/>
              <a:ext cx="685800" cy="68580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3BBD27A-79B9-348A-18AF-08C38028BB68}"/>
                </a:ext>
              </a:extLst>
            </p:cNvPr>
            <p:cNvSpPr txBox="1"/>
            <p:nvPr/>
          </p:nvSpPr>
          <p:spPr>
            <a:xfrm>
              <a:off x="3765709" y="5486400"/>
              <a:ext cx="685800" cy="6858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noProof="0" dirty="0" err="1">
                  <a:latin typeface="Calibri" panose="020F0502020204030204" pitchFamily="34" charset="0"/>
                  <a:cs typeface="Calibri" panose="020F0502020204030204" pitchFamily="34" charset="0"/>
                </a:rPr>
                <a:t>U</a:t>
              </a:r>
              <a:r>
                <a:rPr lang="en-US" sz="2000" baseline="-25000" noProof="0" dirty="0" err="1">
                  <a:latin typeface="Calibri" panose="020F0502020204030204" pitchFamily="34" charset="0"/>
                  <a:cs typeface="Calibri" panose="020F0502020204030204" pitchFamily="34" charset="0"/>
                </a:rPr>
                <a:t>f</a:t>
              </a:r>
              <a:endParaRPr lang="en-US" sz="2000" baseline="-25000" noProof="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FE1196C8-525E-D487-F830-D0BFB94C2BF6}"/>
                </a:ext>
              </a:extLst>
            </p:cNvPr>
            <p:cNvCxnSpPr>
              <a:cxnSpLocks/>
              <a:stCxn id="32" idx="7"/>
            </p:cNvCxnSpPr>
            <p:nvPr/>
          </p:nvCxnSpPr>
          <p:spPr bwMode="auto">
            <a:xfrm>
              <a:off x="4383613" y="2523759"/>
              <a:ext cx="950387" cy="4733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9426A87-2E43-5522-DF9F-EC4D28F66F01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715000" y="2528492"/>
              <a:ext cx="9906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B5630F6-E92B-8245-4601-002DABE9975D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3038857" y="4343400"/>
              <a:ext cx="699514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F2AD2A7C-76CD-95C6-527F-D34180129992}"/>
                    </a:ext>
                  </a:extLst>
                </p:cNvPr>
                <p:cNvSpPr txBox="1"/>
                <p:nvPr/>
              </p:nvSpPr>
              <p:spPr>
                <a:xfrm>
                  <a:off x="690371" y="2361041"/>
                  <a:ext cx="6858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0&gt;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F2AD2A7C-76CD-95C6-527F-D341801299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0371" y="2361041"/>
                  <a:ext cx="685800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7143" b="-96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B7805842-78EB-B47B-DEC8-4258CB370F21}"/>
                    </a:ext>
                  </a:extLst>
                </p:cNvPr>
                <p:cNvSpPr txBox="1"/>
                <p:nvPr/>
              </p:nvSpPr>
              <p:spPr>
                <a:xfrm>
                  <a:off x="-228600" y="5273417"/>
                  <a:ext cx="1828800" cy="67018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|0&gt;−|1&gt;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rad>
                          </m:den>
                        </m:f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B7805842-78EB-B47B-DEC8-4258CB370F2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228600" y="5273417"/>
                  <a:ext cx="1828800" cy="670183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B7EC8994-262C-15CD-A4F3-8E017FFB978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214629" y="3214292"/>
              <a:ext cx="14478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93ACC910-F789-5DCB-3761-0D8C223E3FDE}"/>
                    </a:ext>
                  </a:extLst>
                </p:cNvPr>
                <p:cNvSpPr txBox="1"/>
                <p:nvPr/>
              </p:nvSpPr>
              <p:spPr>
                <a:xfrm>
                  <a:off x="685800" y="3046841"/>
                  <a:ext cx="6858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0&gt;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93ACC910-F789-5DCB-3761-0D8C223E3FD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5800" y="3046841"/>
                  <a:ext cx="685800" cy="369332"/>
                </a:xfrm>
                <a:prstGeom prst="rect">
                  <a:avLst/>
                </a:prstGeom>
                <a:blipFill>
                  <a:blip r:embed="rId7"/>
                  <a:stretch>
                    <a:fillRect l="-7273" b="-1379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BD0F40D7-85B2-A6EF-CA12-11BB2E3B6BE8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219200" y="4358451"/>
              <a:ext cx="14478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B95CF0E6-6F66-D4EA-C8AE-3307050FCB98}"/>
                    </a:ext>
                  </a:extLst>
                </p:cNvPr>
                <p:cNvSpPr txBox="1"/>
                <p:nvPr/>
              </p:nvSpPr>
              <p:spPr>
                <a:xfrm>
                  <a:off x="690371" y="4191000"/>
                  <a:ext cx="6858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0&gt;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B95CF0E6-6F66-D4EA-C8AE-3307050FCB9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0371" y="4191000"/>
                  <a:ext cx="685800" cy="369332"/>
                </a:xfrm>
                <a:prstGeom prst="rect">
                  <a:avLst/>
                </a:prstGeom>
                <a:blipFill>
                  <a:blip r:embed="rId8"/>
                  <a:stretch>
                    <a:fillRect l="-7143" b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FAEBC571-9AE4-62F8-F829-00C67614CE5D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022611" y="3228945"/>
              <a:ext cx="653366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1903E69D-BF86-1BEB-940E-48F7452F55C9}"/>
                </a:ext>
              </a:extLst>
            </p:cNvPr>
            <p:cNvCxnSpPr>
              <a:cxnSpLocks/>
              <a:endCxn id="32" idx="1"/>
            </p:cNvCxnSpPr>
            <p:nvPr/>
          </p:nvCxnSpPr>
          <p:spPr bwMode="auto">
            <a:xfrm>
              <a:off x="3038857" y="2514600"/>
              <a:ext cx="747095" cy="9159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E7A0BCC-602F-4B7D-5BA9-BBA7EBB83734}"/>
                </a:ext>
              </a:extLst>
            </p:cNvPr>
            <p:cNvSpPr txBox="1"/>
            <p:nvPr/>
          </p:nvSpPr>
          <p:spPr>
            <a:xfrm>
              <a:off x="2710927" y="3514127"/>
              <a:ext cx="39946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noProof="0" dirty="0"/>
                <a:t>…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43C4FAF8-0002-97D9-9768-A5CC39A159CD}"/>
                </a:ext>
              </a:extLst>
            </p:cNvPr>
            <p:cNvSpPr/>
            <p:nvPr/>
          </p:nvSpPr>
          <p:spPr bwMode="auto">
            <a:xfrm>
              <a:off x="3662172" y="2133600"/>
              <a:ext cx="845221" cy="2664172"/>
            </a:xfrm>
            <a:prstGeom prst="ellipse">
              <a:avLst/>
            </a:prstGeom>
            <a:noFill/>
            <a:ln w="2540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41" name="Triangle 40">
              <a:extLst>
                <a:ext uri="{FF2B5EF4-FFF2-40B4-BE49-F238E27FC236}">
                  <a16:creationId xmlns:a16="http://schemas.microsoft.com/office/drawing/2014/main" id="{FC59753A-6719-6897-D0EA-FAD238F2FB38}"/>
                </a:ext>
              </a:extLst>
            </p:cNvPr>
            <p:cNvSpPr/>
            <p:nvPr/>
          </p:nvSpPr>
          <p:spPr bwMode="auto">
            <a:xfrm rot="16200000">
              <a:off x="6683454" y="3033746"/>
              <a:ext cx="533401" cy="489109"/>
            </a:xfrm>
            <a:prstGeom prst="triangle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  <a:scene3d>
              <a:camera prst="orthographicFront"/>
              <a:lightRig rig="threePt" dir="t"/>
            </a:scene3d>
            <a:sp3d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D9EA3CB5-7076-53FE-F3F3-F3327E486EF4}"/>
                </a:ext>
              </a:extLst>
            </p:cNvPr>
            <p:cNvCxnSpPr>
              <a:cxnSpLocks/>
              <a:endCxn id="30723" idx="1"/>
            </p:cNvCxnSpPr>
            <p:nvPr/>
          </p:nvCxnSpPr>
          <p:spPr bwMode="auto">
            <a:xfrm>
              <a:off x="4495800" y="3290492"/>
              <a:ext cx="8382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BBB425CF-DBE2-2387-6720-1CEDF7E4BDF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715000" y="3290492"/>
              <a:ext cx="9906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6" name="Triangle 45">
              <a:extLst>
                <a:ext uri="{FF2B5EF4-FFF2-40B4-BE49-F238E27FC236}">
                  <a16:creationId xmlns:a16="http://schemas.microsoft.com/office/drawing/2014/main" id="{C0B15365-B9C7-BC5A-3AB1-A86759F2B241}"/>
                </a:ext>
              </a:extLst>
            </p:cNvPr>
            <p:cNvSpPr/>
            <p:nvPr/>
          </p:nvSpPr>
          <p:spPr bwMode="auto">
            <a:xfrm rot="16200000">
              <a:off x="6632449" y="4100546"/>
              <a:ext cx="533401" cy="489109"/>
            </a:xfrm>
            <a:prstGeom prst="triangle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  <a:scene3d>
              <a:camera prst="orthographicFront"/>
              <a:lightRig rig="threePt" dir="t"/>
            </a:scene3d>
            <a:sp3d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06200688-D8FC-F3F3-3ECF-E777574FA91B}"/>
                </a:ext>
              </a:extLst>
            </p:cNvPr>
            <p:cNvCxnSpPr>
              <a:cxnSpLocks/>
              <a:endCxn id="30727" idx="1"/>
            </p:cNvCxnSpPr>
            <p:nvPr/>
          </p:nvCxnSpPr>
          <p:spPr bwMode="auto">
            <a:xfrm>
              <a:off x="4419600" y="4357292"/>
              <a:ext cx="9144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3107A778-4C99-B38B-2811-D2A837BEA64C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715000" y="4357292"/>
              <a:ext cx="9906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A56311EE-B4CD-7C14-F868-CBFA95929188}"/>
                </a:ext>
              </a:extLst>
            </p:cNvPr>
            <p:cNvSpPr txBox="1"/>
            <p:nvPr/>
          </p:nvSpPr>
          <p:spPr>
            <a:xfrm>
              <a:off x="5467933" y="3519092"/>
              <a:ext cx="39946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noProof="0" dirty="0"/>
                <a:t>…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632EDD34-EA62-B4AC-9CC9-8C4D6AE147E4}"/>
                    </a:ext>
                  </a:extLst>
                </p:cNvPr>
                <p:cNvSpPr txBox="1"/>
                <p:nvPr/>
              </p:nvSpPr>
              <p:spPr>
                <a:xfrm>
                  <a:off x="1219200" y="5943600"/>
                  <a:ext cx="8382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sz="1800" noProof="0" dirty="0"/>
                </a:p>
              </p:txBody>
            </p:sp>
          </mc:Choice>
          <mc:Fallback xmlns="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632EDD34-EA62-B4AC-9CC9-8C4D6AE147E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19200" y="5943600"/>
                  <a:ext cx="838200" cy="369332"/>
                </a:xfrm>
                <a:prstGeom prst="rect">
                  <a:avLst/>
                </a:prstGeom>
                <a:blipFill>
                  <a:blip r:embed="rId9"/>
                  <a:stretch>
                    <a:fillRect l="-5970" b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BADDA4E2-C1EF-026B-EA51-73EA8ECE3C0D}"/>
                    </a:ext>
                  </a:extLst>
                </p:cNvPr>
                <p:cNvSpPr txBox="1"/>
                <p:nvPr/>
              </p:nvSpPr>
              <p:spPr>
                <a:xfrm>
                  <a:off x="3130138" y="5965739"/>
                  <a:ext cx="8382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sz="1800" noProof="0" dirty="0"/>
                </a:p>
              </p:txBody>
            </p:sp>
          </mc:Choice>
          <mc:Fallback xmlns="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BADDA4E2-C1EF-026B-EA51-73EA8ECE3C0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30138" y="5965739"/>
                  <a:ext cx="838200" cy="369332"/>
                </a:xfrm>
                <a:prstGeom prst="rect">
                  <a:avLst/>
                </a:prstGeom>
                <a:blipFill>
                  <a:blip r:embed="rId10"/>
                  <a:stretch>
                    <a:fillRect l="-4412"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22F22E37-CB56-6F34-BB8F-20329F702680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495800" y="5624147"/>
              <a:ext cx="2590800" cy="14653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1A21DDD6-922B-5BF8-6077-DEE16C233F4F}"/>
                    </a:ext>
                  </a:extLst>
                </p:cNvPr>
                <p:cNvSpPr txBox="1"/>
                <p:nvPr/>
              </p:nvSpPr>
              <p:spPr>
                <a:xfrm>
                  <a:off x="4800600" y="5955269"/>
                  <a:ext cx="8382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sz="1800" noProof="0" dirty="0"/>
                </a:p>
              </p:txBody>
            </p:sp>
          </mc:Choice>
          <mc:Fallback xmlns="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1A21DDD6-922B-5BF8-6077-DEE16C233F4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00600" y="5955269"/>
                  <a:ext cx="838200" cy="369332"/>
                </a:xfrm>
                <a:prstGeom prst="rect">
                  <a:avLst/>
                </a:prstGeom>
                <a:blipFill>
                  <a:blip r:embed="rId11"/>
                  <a:stretch>
                    <a:fillRect l="-4478" b="-96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D43B867A-18E8-C13F-897B-262142C07A46}"/>
                    </a:ext>
                  </a:extLst>
                </p:cNvPr>
                <p:cNvSpPr txBox="1"/>
                <p:nvPr/>
              </p:nvSpPr>
              <p:spPr>
                <a:xfrm>
                  <a:off x="6248400" y="5943601"/>
                  <a:ext cx="8382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sz="1800" noProof="0" dirty="0"/>
                </a:p>
              </p:txBody>
            </p:sp>
          </mc:Choice>
          <mc:Fallback xmlns="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D43B867A-18E8-C13F-897B-262142C07A4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48400" y="5943601"/>
                  <a:ext cx="838200" cy="369332"/>
                </a:xfrm>
                <a:prstGeom prst="rect">
                  <a:avLst/>
                </a:prstGeom>
                <a:blipFill>
                  <a:blip r:embed="rId12"/>
                  <a:stretch>
                    <a:fillRect l="-5970" b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33A833F9-447E-F8BB-47CC-B4E6BE736519}"/>
                </a:ext>
              </a:extLst>
            </p:cNvPr>
            <p:cNvSpPr/>
            <p:nvPr/>
          </p:nvSpPr>
          <p:spPr bwMode="auto">
            <a:xfrm>
              <a:off x="2673097" y="2347639"/>
              <a:ext cx="365760" cy="36576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BA793A8E-E727-0C14-84F8-C6D6ED933FA0}"/>
                </a:ext>
              </a:extLst>
            </p:cNvPr>
            <p:cNvSpPr txBox="1"/>
            <p:nvPr/>
          </p:nvSpPr>
          <p:spPr>
            <a:xfrm>
              <a:off x="2667000" y="2343090"/>
              <a:ext cx="457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H</a:t>
              </a:r>
            </a:p>
          </p:txBody>
        </p: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99A684E1-3D06-B945-6F08-257E8CBD1013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114800" y="4797772"/>
              <a:ext cx="0" cy="58985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A567CCFB-011F-A35C-A90B-568953C7BD73}"/>
                </a:ext>
              </a:extLst>
            </p:cNvPr>
            <p:cNvSpPr/>
            <p:nvPr/>
          </p:nvSpPr>
          <p:spPr bwMode="auto">
            <a:xfrm>
              <a:off x="5340097" y="2366749"/>
              <a:ext cx="365760" cy="36576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0328444F-66EB-8063-0547-B65CB8CF1CB1}"/>
                </a:ext>
              </a:extLst>
            </p:cNvPr>
            <p:cNvSpPr txBox="1"/>
            <p:nvPr/>
          </p:nvSpPr>
          <p:spPr>
            <a:xfrm>
              <a:off x="5334000" y="2362200"/>
              <a:ext cx="457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H</a:t>
              </a: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8793EC67-54FB-C1F4-29BB-4191E88F4232}"/>
                </a:ext>
              </a:extLst>
            </p:cNvPr>
            <p:cNvSpPr/>
            <p:nvPr/>
          </p:nvSpPr>
          <p:spPr bwMode="auto">
            <a:xfrm>
              <a:off x="2673097" y="3033439"/>
              <a:ext cx="365760" cy="36576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2A8B33DE-C3DA-AD03-2270-FBEAD466CCA1}"/>
                </a:ext>
              </a:extLst>
            </p:cNvPr>
            <p:cNvSpPr txBox="1"/>
            <p:nvPr/>
          </p:nvSpPr>
          <p:spPr>
            <a:xfrm>
              <a:off x="2667000" y="3028890"/>
              <a:ext cx="457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H</a:t>
              </a:r>
            </a:p>
          </p:txBody>
        </p:sp>
        <p:sp>
          <p:nvSpPr>
            <p:cNvPr id="30720" name="Rectangle 30719">
              <a:extLst>
                <a:ext uri="{FF2B5EF4-FFF2-40B4-BE49-F238E27FC236}">
                  <a16:creationId xmlns:a16="http://schemas.microsoft.com/office/drawing/2014/main" id="{8352B717-BD54-D052-65AA-7E6DBF639E40}"/>
                </a:ext>
              </a:extLst>
            </p:cNvPr>
            <p:cNvSpPr/>
            <p:nvPr/>
          </p:nvSpPr>
          <p:spPr bwMode="auto">
            <a:xfrm>
              <a:off x="2673097" y="4176439"/>
              <a:ext cx="365760" cy="36576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30721" name="TextBox 30720">
              <a:extLst>
                <a:ext uri="{FF2B5EF4-FFF2-40B4-BE49-F238E27FC236}">
                  <a16:creationId xmlns:a16="http://schemas.microsoft.com/office/drawing/2014/main" id="{1FE18B1A-0FAD-1141-1FF3-14C9313AB6CF}"/>
                </a:ext>
              </a:extLst>
            </p:cNvPr>
            <p:cNvSpPr txBox="1"/>
            <p:nvPr/>
          </p:nvSpPr>
          <p:spPr>
            <a:xfrm>
              <a:off x="2667000" y="4171890"/>
              <a:ext cx="457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H</a:t>
              </a:r>
            </a:p>
          </p:txBody>
        </p:sp>
        <p:sp>
          <p:nvSpPr>
            <p:cNvPr id="30722" name="Rectangle 30721">
              <a:extLst>
                <a:ext uri="{FF2B5EF4-FFF2-40B4-BE49-F238E27FC236}">
                  <a16:creationId xmlns:a16="http://schemas.microsoft.com/office/drawing/2014/main" id="{619516A3-9C11-AE6C-557A-230D867A6447}"/>
                </a:ext>
              </a:extLst>
            </p:cNvPr>
            <p:cNvSpPr/>
            <p:nvPr/>
          </p:nvSpPr>
          <p:spPr bwMode="auto">
            <a:xfrm>
              <a:off x="5340097" y="3109639"/>
              <a:ext cx="365760" cy="36576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30723" name="TextBox 30722">
              <a:extLst>
                <a:ext uri="{FF2B5EF4-FFF2-40B4-BE49-F238E27FC236}">
                  <a16:creationId xmlns:a16="http://schemas.microsoft.com/office/drawing/2014/main" id="{6A86771C-8D40-B102-01AA-65E5848602B6}"/>
                </a:ext>
              </a:extLst>
            </p:cNvPr>
            <p:cNvSpPr txBox="1"/>
            <p:nvPr/>
          </p:nvSpPr>
          <p:spPr>
            <a:xfrm>
              <a:off x="5334000" y="3105090"/>
              <a:ext cx="457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H</a:t>
              </a:r>
            </a:p>
          </p:txBody>
        </p:sp>
        <p:sp>
          <p:nvSpPr>
            <p:cNvPr id="30726" name="Rectangle 30725">
              <a:extLst>
                <a:ext uri="{FF2B5EF4-FFF2-40B4-BE49-F238E27FC236}">
                  <a16:creationId xmlns:a16="http://schemas.microsoft.com/office/drawing/2014/main" id="{2224A3ED-B53A-30A5-3BE2-54A20ADADAB7}"/>
                </a:ext>
              </a:extLst>
            </p:cNvPr>
            <p:cNvSpPr/>
            <p:nvPr/>
          </p:nvSpPr>
          <p:spPr bwMode="auto">
            <a:xfrm>
              <a:off x="5340097" y="4176439"/>
              <a:ext cx="365760" cy="36576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30727" name="TextBox 30726">
              <a:extLst>
                <a:ext uri="{FF2B5EF4-FFF2-40B4-BE49-F238E27FC236}">
                  <a16:creationId xmlns:a16="http://schemas.microsoft.com/office/drawing/2014/main" id="{47E59A2C-F960-88DC-E94A-4E2009D0AFD4}"/>
                </a:ext>
              </a:extLst>
            </p:cNvPr>
            <p:cNvSpPr txBox="1"/>
            <p:nvPr/>
          </p:nvSpPr>
          <p:spPr>
            <a:xfrm>
              <a:off x="5334000" y="4171890"/>
              <a:ext cx="457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41192482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24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DJ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533400" y="1684317"/>
                <a:ext cx="7924800" cy="4800600"/>
              </a:xfrm>
            </p:spPr>
            <p:txBody>
              <a:bodyPr/>
              <a:lstStyle/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400" i="1" noProof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4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sz="2400" i="1" noProof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i="1" noProof="0">
                        <a:latin typeface="Cambria Math" panose="02040503050406030204" pitchFamily="18" charset="0"/>
                      </a:rPr>
                      <m:t>&gt; = </m:t>
                    </m:r>
                    <m:sSup>
                      <m:sSupPr>
                        <m:ctrlPr>
                          <a:rPr lang="en-US" sz="2400" i="1" noProof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 noProof="0">
                            <a:latin typeface="Cambria Math" panose="02040503050406030204" pitchFamily="18" charset="0"/>
                          </a:rPr>
                          <m:t>|0&gt;</m:t>
                        </m:r>
                      </m:e>
                      <m:sup>
                        <m:r>
                          <a:rPr lang="en-US" sz="24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⊗</m:t>
                        </m:r>
                        <m:r>
                          <a:rPr lang="en-US" sz="24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f>
                      <m:fPr>
                        <m:ctrlPr>
                          <a:rPr lang="en-US" sz="24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 noProof="0">
                            <a:latin typeface="Cambria Math" panose="02040503050406030204" pitchFamily="18" charset="0"/>
                          </a:rPr>
                          <m:t>|0&gt;−|1&gt;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4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4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</m:oMath>
                </a14:m>
                <a:endParaRPr lang="en-US" sz="2400" noProof="0" dirty="0"/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400" i="1" noProof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4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sz="24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 noProof="0">
                        <a:latin typeface="Cambria Math" panose="02040503050406030204" pitchFamily="18" charset="0"/>
                      </a:rPr>
                      <m:t>&gt; = </m:t>
                    </m:r>
                    <m:f>
                      <m:fPr>
                        <m:ctrlPr>
                          <a:rPr lang="en-US" sz="24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4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sz="2400" i="1" noProof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 noProof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sz="2400" i="1" noProof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p>
                          </m:e>
                        </m:rad>
                      </m:den>
                    </m:f>
                    <m:r>
                      <a:rPr lang="en-US" sz="2400" i="1" noProof="0">
                        <a:latin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2400" i="1" noProof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sz="2400" b="1" i="1" noProof="0">
                            <a:latin typeface="Cambria Math" panose="02040503050406030204" pitchFamily="18" charset="0"/>
                          </a:rPr>
                          <m:t>𝒙</m:t>
                        </m:r>
                      </m:sub>
                      <m:sup/>
                      <m:e>
                        <m:r>
                          <a:rPr lang="en-US" sz="2400" i="1" noProof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1" i="1" noProof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2400" i="1" noProof="0">
                            <a:latin typeface="Cambria Math" panose="02040503050406030204" pitchFamily="18" charset="0"/>
                          </a:rPr>
                          <m:t>&gt;</m:t>
                        </m:r>
                        <m:f>
                          <m:fPr>
                            <m:ctrlPr>
                              <a:rPr lang="en-US" sz="2400" i="1" noProof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 noProof="0">
                                <a:latin typeface="Cambria Math" panose="02040503050406030204" pitchFamily="18" charset="0"/>
                              </a:rPr>
                              <m:t>|0&gt;−|1&gt;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2400" i="1" noProof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2400" i="1" noProof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rad>
                          </m:den>
                        </m:f>
                      </m:e>
                    </m:nary>
                  </m:oMath>
                </a14:m>
                <a:endParaRPr lang="en-US" sz="2400" noProof="0" dirty="0"/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400" i="1" noProof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4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sz="24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i="1" noProof="0">
                        <a:latin typeface="Cambria Math" panose="02040503050406030204" pitchFamily="18" charset="0"/>
                      </a:rPr>
                      <m:t>&gt; = </m:t>
                    </m:r>
                    <m:f>
                      <m:fPr>
                        <m:ctrlPr>
                          <a:rPr lang="en-US" sz="24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4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sz="2400" i="1" noProof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 noProof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sz="2400" i="1" noProof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p>
                          </m:e>
                        </m:rad>
                      </m:den>
                    </m:f>
                    <m:r>
                      <a:rPr lang="en-US" sz="2400" i="1" noProof="0">
                        <a:latin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2400" i="1" noProof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sz="2400" b="1" i="1" noProof="0">
                            <a:latin typeface="Cambria Math" panose="02040503050406030204" pitchFamily="18" charset="0"/>
                          </a:rPr>
                          <m:t>𝒙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sz="2400" b="1" i="1" noProof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1" i="1" noProof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400" i="1" noProof="0">
                                <a:latin typeface="Cambria Math" panose="02040503050406030204" pitchFamily="18" charset="0"/>
                              </a:rPr>
                              <m:t>−1</m:t>
                            </m:r>
                            <m:r>
                              <a:rPr lang="en-US" sz="2400" b="1" i="1" noProof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sz="2400" i="1" noProof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en-US" sz="2400" i="1" noProof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400" b="1" i="1" noProof="0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sz="2400" i="1" noProof="0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lang="en-US" sz="2400" i="1" noProof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1" i="1" noProof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2400" i="1" noProof="0">
                            <a:latin typeface="Cambria Math" panose="02040503050406030204" pitchFamily="18" charset="0"/>
                          </a:rPr>
                          <m:t>&gt;</m:t>
                        </m:r>
                        <m:f>
                          <m:fPr>
                            <m:ctrlPr>
                              <a:rPr lang="en-US" sz="2400" i="1" noProof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 noProof="0">
                                <a:latin typeface="Cambria Math" panose="02040503050406030204" pitchFamily="18" charset="0"/>
                              </a:rPr>
                              <m:t>|0&gt;−|1&gt;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2400" i="1" noProof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2400" i="1" noProof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rad>
                          </m:den>
                        </m:f>
                      </m:e>
                    </m:nary>
                  </m:oMath>
                </a14:m>
                <a:endParaRPr lang="en-US" sz="2400" noProof="0" dirty="0"/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400" i="1" noProof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4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sz="24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400" i="1" noProof="0">
                        <a:latin typeface="Cambria Math" panose="02040503050406030204" pitchFamily="18" charset="0"/>
                      </a:rPr>
                      <m:t>&gt; = </m:t>
                    </m:r>
                    <m:f>
                      <m:fPr>
                        <m:ctrlPr>
                          <a:rPr lang="en-US" sz="24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sz="2400" i="1" noProof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2400" i="1" noProof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den>
                    </m:f>
                    <m:r>
                      <a:rPr lang="en-US" sz="2400" i="1" noProof="0">
                        <a:latin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2400" i="1" noProof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sz="2400" b="1" i="1" noProof="0">
                            <a:latin typeface="Cambria Math" panose="02040503050406030204" pitchFamily="18" charset="0"/>
                          </a:rPr>
                          <m:t>𝒙</m:t>
                        </m:r>
                      </m:sub>
                      <m:sup/>
                      <m:e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sz="2400" b="1" i="1" noProof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9"/>
                              </m:rPr>
                              <a:rPr lang="en-US" sz="2400" b="1" i="1" noProof="0">
                                <a:latin typeface="Cambria Math" panose="02040503050406030204" pitchFamily="18" charset="0"/>
                              </a:rPr>
                              <m:t>𝒛</m:t>
                            </m:r>
                          </m:sub>
                          <m:sup/>
                          <m:e>
                            <m:r>
                              <a:rPr lang="en-US" sz="2400" i="1" noProof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sSup>
                              <m:sSupPr>
                                <m:ctrlPr>
                                  <a:rPr lang="en-US" sz="2400" b="1" i="1" noProof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1" i="1" noProof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i="1" noProof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  <m:r>
                                  <a:rPr lang="en-US" sz="2400" b="1" i="1" noProof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sz="2400" i="1" noProof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sz="2400" i="1" noProof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1" i="1" noProof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</m:d>
                                <m:r>
                                  <a:rPr lang="en-US" sz="2400" i="1" noProof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2400" b="1" i="1" noProof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en-US" sz="2400" b="1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r>
                                  <a:rPr lang="en-US" sz="2400" b="1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𝒛</m:t>
                                </m:r>
                              </m:sup>
                            </m:sSup>
                            <m:r>
                              <a:rPr lang="en-US" sz="2400" b="1" i="1" noProof="0">
                                <a:latin typeface="Cambria Math" panose="02040503050406030204" pitchFamily="18" charset="0"/>
                              </a:rPr>
                              <m:t>𝒛</m:t>
                            </m:r>
                            <m:r>
                              <a:rPr lang="en-US" sz="2400" i="1" noProof="0">
                                <a:latin typeface="Cambria Math" panose="02040503050406030204" pitchFamily="18" charset="0"/>
                              </a:rPr>
                              <m:t>&gt;</m:t>
                            </m:r>
                          </m:e>
                        </m:nary>
                        <m:f>
                          <m:fPr>
                            <m:ctrlPr>
                              <a:rPr lang="en-US" sz="2400" i="1" noProof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 noProof="0">
                                <a:latin typeface="Cambria Math" panose="02040503050406030204" pitchFamily="18" charset="0"/>
                              </a:rPr>
                              <m:t>|0&gt;−|1&gt;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2400" i="1" noProof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2400" i="1" noProof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rad>
                          </m:den>
                        </m:f>
                      </m:e>
                    </m:nary>
                  </m:oMath>
                </a14:m>
                <a:endParaRPr lang="en-US" sz="2400" noProof="0" dirty="0"/>
              </a:p>
              <a:p>
                <a:pPr defTabSz="912791">
                  <a:lnSpc>
                    <a:spcPct val="90000"/>
                  </a:lnSpc>
                </a:pPr>
                <a:endParaRPr lang="en-US" sz="2000" noProof="0" dirty="0"/>
              </a:p>
              <a:p>
                <a:pPr defTabSz="912791">
                  <a:lnSpc>
                    <a:spcPct val="90000"/>
                  </a:lnSpc>
                </a:pPr>
                <a:endParaRPr lang="en-US" sz="2000" noProof="0" dirty="0"/>
              </a:p>
              <a:p>
                <a:pPr marL="0" indent="0" defTabSz="912791">
                  <a:lnSpc>
                    <a:spcPct val="90000"/>
                  </a:lnSpc>
                  <a:buNone/>
                </a:pPr>
                <a:endParaRPr lang="en-US" sz="2000" noProof="0" dirty="0"/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33400" y="1684317"/>
                <a:ext cx="7924800" cy="4800600"/>
              </a:xfrm>
              <a:blipFill>
                <a:blip r:embed="rId3"/>
                <a:stretch>
                  <a:fillRect l="-9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41719971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25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noProof="0" dirty="0">
                <a:latin typeface="Calibri" panose="020F0502020204030204" pitchFamily="34" charset="0"/>
                <a:cs typeface="Calibri" panose="020F0502020204030204" pitchFamily="34" charset="0"/>
              </a:rPr>
              <a:t>Simon</a:t>
            </a:r>
            <a:endParaRPr lang="en-US" sz="4000" noProof="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57200" y="1600200"/>
                <a:ext cx="8458200" cy="4876800"/>
              </a:xfrm>
            </p:spPr>
            <p:txBody>
              <a:bodyPr/>
              <a:lstStyle/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1800" i="1" noProof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: </m:t>
                    </m:r>
                    <m:sSup>
                      <m:sSup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{0,1}</m:t>
                        </m:r>
                      </m:e>
                      <m:sup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∃ </m:t>
                    </m:r>
                    <m:sSub>
                      <m:sSubPr>
                        <m:ctrlP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</m:acc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800" noProof="0" dirty="0"/>
                  <a:t>: </a:t>
                </a:r>
                <a14:m>
                  <m:oMath xmlns:m="http://schemas.openxmlformats.org/officeDocument/2006/math">
                    <m:r>
                      <a:rPr lang="en-US" sz="1800" i="1" noProof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800" i="1" noProof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sz="1800" noProof="0" dirty="0"/>
                  <a:t> </a:t>
                </a:r>
                <a:r>
                  <a:rPr lang="en-US" sz="1800" noProof="0" dirty="0" err="1"/>
                  <a:t>iff</a:t>
                </a:r>
                <a:r>
                  <a:rPr lang="en-US" sz="1800" noProof="0" dirty="0"/>
                  <a:t> </a:t>
                </a:r>
                <a14:m>
                  <m:oMath xmlns:m="http://schemas.openxmlformats.org/officeDocument/2006/math">
                    <m:r>
                      <a:rPr lang="en-US" sz="1800" i="1" noProof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1800" noProof="0" dirty="0"/>
                  <a:t> or </a:t>
                </a:r>
                <a14:m>
                  <m:oMath xmlns:m="http://schemas.openxmlformats.org/officeDocument/2006/math">
                    <m:r>
                      <a:rPr lang="en-US" sz="1800" i="1" noProof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⃗"/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acc>
                  </m:oMath>
                </a14:m>
                <a:endParaRPr lang="en-US" sz="1600" noProof="0" dirty="0"/>
              </a:p>
              <a:p>
                <a:pPr marL="285743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sz="1800" i="1" noProof="0">
                        <a:latin typeface="Cambria Math" panose="02040503050406030204" pitchFamily="18" charset="0"/>
                      </a:rPr>
                      <m:t>:|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&gt;|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&gt; =|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&gt;|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endParaRPr lang="en-US" sz="1800" noProof="0" dirty="0">
                  <a:ea typeface="Cambria Math" panose="02040503050406030204" pitchFamily="18" charset="0"/>
                </a:endParaRPr>
              </a:p>
              <a:p>
                <a:pPr marL="285743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⊗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&gt;)= </m:t>
                    </m:r>
                    <m:f>
                      <m:f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p>
                          </m:e>
                        </m:rad>
                      </m:den>
                    </m:f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(−1)</m:t>
                            </m:r>
                          </m:e>
                          <m:sup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sup>
                        </m:sSup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|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</m:e>
                    </m:nary>
                  </m:oMath>
                </a14:m>
                <a:endParaRPr lang="en-US" sz="2000" noProof="0" dirty="0">
                  <a:ea typeface="Cambria Math" panose="02040503050406030204" pitchFamily="18" charset="0"/>
                </a:endParaRPr>
              </a:p>
              <a:p>
                <a:pPr marL="285743" defTabSz="912791">
                  <a:lnSpc>
                    <a:spcPct val="90000"/>
                  </a:lnSpc>
                </a:pPr>
                <a:endParaRPr lang="en-US" sz="2000" noProof="0" dirty="0">
                  <a:ea typeface="Cambria Math" panose="02040503050406030204" pitchFamily="18" charset="0"/>
                </a:endParaRPr>
              </a:p>
              <a:p>
                <a:pPr marL="800080" lvl="1" indent="-457189" defTabSz="912791">
                  <a:spcBef>
                    <a:spcPts val="200"/>
                  </a:spcBef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i="1" noProof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sz="1800" noProof="0" dirty="0"/>
              </a:p>
              <a:p>
                <a:pPr marL="800080" lvl="1" indent="-457189" defTabSz="912791">
                  <a:spcBef>
                    <a:spcPts val="200"/>
                  </a:spcBef>
                  <a:buFont typeface="+mj-lt"/>
                  <a:buAutoNum type="arabicPeriod"/>
                </a:pPr>
                <a:r>
                  <a:rPr lang="en-US" sz="1800" noProof="0" dirty="0"/>
                  <a:t>Prepare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p>
                          </m:e>
                        </m:rad>
                      </m:den>
                    </m:f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sz="1800" i="1" noProof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  <m:sup/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&gt;|0&gt;</m:t>
                        </m:r>
                      </m:e>
                    </m:nary>
                  </m:oMath>
                </a14:m>
                <a:endParaRPr lang="en-US" sz="1800" noProof="0" dirty="0"/>
              </a:p>
              <a:p>
                <a:pPr marL="800080" lvl="1" indent="-457189" defTabSz="912791">
                  <a:spcBef>
                    <a:spcPts val="200"/>
                  </a:spcBef>
                  <a:buFont typeface="+mj-lt"/>
                  <a:buAutoNum type="arabicPeriod"/>
                </a:pPr>
                <a:r>
                  <a:rPr lang="en-US" sz="1800" noProof="0" dirty="0"/>
                  <a:t>Apply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sz="1800" noProof="0" dirty="0"/>
                  <a:t> to get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p>
                          </m:e>
                        </m:rad>
                      </m:den>
                    </m:f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sz="1800" i="1" noProof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  <m:sup/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&gt;|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)&gt;</m:t>
                        </m:r>
                      </m:e>
                    </m:nary>
                  </m:oMath>
                </a14:m>
                <a:endParaRPr lang="en-US" sz="1800" noProof="0" dirty="0"/>
              </a:p>
              <a:p>
                <a:pPr marL="800080" lvl="1" indent="-457189" defTabSz="912791">
                  <a:spcBef>
                    <a:spcPts val="200"/>
                  </a:spcBef>
                  <a:buFont typeface="+mj-lt"/>
                  <a:buAutoNum type="arabicPeriod"/>
                </a:pPr>
                <a:r>
                  <a:rPr lang="en-US" sz="1800" noProof="0" dirty="0"/>
                  <a:t>Measure second bit</a:t>
                </a:r>
              </a:p>
              <a:p>
                <a:pPr marL="800080" lvl="1" indent="-457189" defTabSz="912791">
                  <a:spcBef>
                    <a:spcPts val="200"/>
                  </a:spcBef>
                  <a:buFont typeface="+mj-lt"/>
                  <a:buAutoNum type="arabicPeriod"/>
                </a:pPr>
                <a:r>
                  <a:rPr lang="en-US" sz="1800" noProof="0" dirty="0"/>
                  <a:t>Apply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⊗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1800" noProof="0" dirty="0"/>
                  <a:t> to first register</a:t>
                </a:r>
              </a:p>
              <a:p>
                <a:pPr marL="800080" lvl="1" indent="-457189" defTabSz="912791">
                  <a:spcBef>
                    <a:spcPts val="200"/>
                  </a:spcBef>
                  <a:buFont typeface="+mj-lt"/>
                  <a:buAutoNum type="arabicPeriod"/>
                </a:pPr>
                <a:r>
                  <a:rPr lang="en-US" sz="1800" noProof="0" dirty="0"/>
                  <a:t>Measure first register to get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1800" noProof="0" dirty="0"/>
              </a:p>
              <a:p>
                <a:pPr marL="800080" lvl="1" indent="-457189" defTabSz="912791">
                  <a:spcBef>
                    <a:spcPts val="200"/>
                  </a:spcBef>
                  <a:buFont typeface="+mj-lt"/>
                  <a:buAutoNum type="arabicPeriod"/>
                </a:pPr>
                <a:r>
                  <a:rPr lang="en-US" sz="1800" noProof="0" dirty="0"/>
                  <a:t>If </a:t>
                </a:r>
                <a14:m>
                  <m:oMath xmlns:m="http://schemas.openxmlformats.org/officeDocument/2006/math">
                    <m:r>
                      <a:rPr lang="en-US" sz="1800" i="1" noProof="0">
                        <a:latin typeface="Cambria Math" panose="02040503050406030204" pitchFamily="18" charset="0"/>
                      </a:rPr>
                      <m:t>𝑑𝑖𝑛</m:t>
                    </m:r>
                    <m:d>
                      <m:d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1800" noProof="0" dirty="0"/>
                  <a:t>1, go to 2</a:t>
                </a:r>
              </a:p>
              <a:p>
                <a:pPr marL="800080" lvl="1" indent="-457189" defTabSz="912791">
                  <a:spcBef>
                    <a:spcPts val="200"/>
                  </a:spcBef>
                  <a:buFont typeface="+mj-lt"/>
                  <a:buAutoNum type="arabicPeriod"/>
                </a:pPr>
                <a:r>
                  <a:rPr lang="en-US" sz="1800" noProof="0" dirty="0"/>
                  <a:t>Output s: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sSup>
                      <m:sSup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US" sz="1800" i="1" noProof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1800" noProof="0" dirty="0"/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1600200"/>
                <a:ext cx="8458200" cy="4876800"/>
              </a:xfrm>
              <a:blipFill>
                <a:blip r:embed="rId3"/>
                <a:stretch>
                  <a:fillRect l="-450" t="-1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99040030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26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Phase kick back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57200" y="1752600"/>
                <a:ext cx="7924800" cy="3810000"/>
              </a:xfrm>
            </p:spPr>
            <p:txBody>
              <a:bodyPr/>
              <a:lstStyle/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𝐶𝑁𝑂𝑇</m:t>
                    </m:r>
                    <m:d>
                      <m:d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000" i="1" noProof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|0&gt; +|1&gt;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rad>
                          </m:den>
                        </m:f>
                        <m:f>
                          <m:fPr>
                            <m:ctrlPr>
                              <a:rPr lang="en-US" sz="2000" i="1" noProof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|0&gt;  − |1&gt;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rad>
                          </m:den>
                        </m:f>
                      </m:e>
                    </m:d>
                    <m:r>
                      <a:rPr lang="en-US" sz="2000" i="1" noProof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000" noProof="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|0&gt;  − |1&gt;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sz="2000" noProof="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|0&gt;  − |1&gt;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</m:oMath>
                </a14:m>
                <a:endParaRPr lang="en-US" sz="1800" noProof="0" dirty="0"/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1600" noProof="0" dirty="0"/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1752600"/>
                <a:ext cx="7924800" cy="3810000"/>
              </a:xfrm>
              <a:blipFill>
                <a:blip r:embed="rId3"/>
                <a:stretch>
                  <a:fillRect l="-481" t="-6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8157319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27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Phase Estimation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228600" y="1295400"/>
                <a:ext cx="8686800" cy="4343400"/>
              </a:xfrm>
            </p:spPr>
            <p:txBody>
              <a:bodyPr/>
              <a:lstStyle/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Phase estimation problem: Given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 </m:t>
                    </m:r>
                    <m:f>
                      <m:f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p>
                          </m:e>
                        </m:rad>
                      </m:den>
                    </m:f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sup>
                        </m:sSup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m:rPr>
                            <m:sty m:val="p"/>
                          </m:r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</m:e>
                    </m:nary>
                  </m:oMath>
                </a14:m>
                <a:r>
                  <a:rPr lang="en-US" sz="2000" noProof="0" dirty="0"/>
                  <a:t>, 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estimate</a:t>
                </a:r>
                <a:r>
                  <a:rPr lang="en-US" sz="2000" noProof="0" dirty="0"/>
                  <a:t>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</m:oMath>
                </a14:m>
                <a:endParaRPr lang="en-US" sz="2000" noProof="0" dirty="0"/>
              </a:p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2000" u="sng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Theorem: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num>
                      <m:den>
                        <m:sSup>
                          <m:sSup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𝑛</m:t>
                            </m:r>
                          </m:sup>
                        </m:sSup>
                      </m:den>
                    </m:f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≤ 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𝜔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 ≤</m:t>
                    </m:r>
                  </m:oMath>
                </a14:m>
                <a:r>
                  <a:rPr lang="en-US" sz="2000" noProof="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+1</m:t>
                        </m:r>
                      </m:num>
                      <m:den>
                        <m:sSup>
                          <m:sSup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𝑛</m:t>
                            </m:r>
                          </m:sup>
                        </m:sSup>
                      </m:den>
                    </m:f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r>
                  <a:rPr lang="en-US" sz="2000" noProof="0" dirty="0"/>
                  <a:t> 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with probability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f>
                      <m:f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8</m:t>
                        </m:r>
                      </m:num>
                      <m:den>
                        <m:sSup>
                          <m:sSup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sz="2000" noProof="0" dirty="0"/>
              </a:p>
              <a:p>
                <a:pPr marL="457189" indent="-457189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sSup>
                          <m:sSup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</m:t>
                        </m:r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…</m:t>
                        </m:r>
                      </m:sup>
                    </m:sSup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+2</m:t>
                            </m:r>
                          </m:sub>
                        </m:s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…)</m:t>
                        </m:r>
                      </m:sup>
                    </m:sSup>
                  </m:oMath>
                </a14:m>
                <a:endParaRPr lang="en-US" sz="2000" noProof="0" dirty="0"/>
              </a:p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Suppose </a:t>
                </a:r>
                <a14:m>
                  <m:oMath xmlns:m="http://schemas.openxmlformats.org/officeDocument/2006/math">
                    <m:r>
                      <a:rPr lang="en-US" sz="20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=.</m:t>
                    </m:r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 </m:t>
                    </m:r>
                    <m:f>
                      <m:f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&gt;</m:t>
                            </m:r>
                          </m:sup>
                        </m:sSup>
                      </m:e>
                    </m:nary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2000" b="0" i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0&gt;+</m:t>
                        </m:r>
                        <m:sSup>
                          <m:sSup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e>
                          <m:sup>
                            <m:sSub>
                              <m:sSub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sup>
                        </m:sSup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1&gt;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𝐻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&gt;)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=|</m:t>
                    </m:r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In general,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⊗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2000" i="1" noProof="0">
                        <a:latin typeface="Cambria Math" panose="02040503050406030204" pitchFamily="18" charset="0"/>
                      </a:rPr>
                      <m:t>(|</m:t>
                    </m:r>
                    <m:r>
                      <a:rPr lang="en-US" sz="2000" b="1" i="1" noProof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&gt;)=</m:t>
                    </m:r>
                    <m:f>
                      <m:f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p>
                          </m:e>
                        </m:rad>
                      </m:den>
                    </m:f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sz="2000" b="1" i="1" noProof="0">
                            <a:latin typeface="Cambria Math" panose="02040503050406030204" pitchFamily="18" charset="0"/>
                          </a:rPr>
                          <m:t>𝒚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sz="2000" i="1" noProof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(−1)</m:t>
                            </m:r>
                          </m:e>
                          <m:sup>
                            <m:r>
                              <a:rPr lang="en-US" sz="2000" b="1" i="1" noProof="0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sz="2000" b="1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en-US" sz="2000" b="1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𝒚</m:t>
                            </m:r>
                          </m:sup>
                        </m:sSup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b="1" i="1" noProof="0"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&gt;</m:t>
                        </m:r>
                      </m:e>
                    </m:nary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2000" i="1" noProof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p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⊗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⊗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2000" i="1" noProof="0">
                        <a:latin typeface="Cambria Math" panose="02040503050406030204" pitchFamily="18" charset="0"/>
                      </a:rPr>
                      <m:t>(|</m:t>
                    </m:r>
                    <m:r>
                      <a:rPr lang="en-US" sz="2000" b="1" i="1" noProof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&gt;))=</m:t>
                    </m:r>
                    <m:r>
                      <a:rPr lang="en-US" sz="2000" b="1" i="1" noProof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b="1" i="1" noProof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So, </a:t>
                </a:r>
                <a14:m>
                  <m:oMath xmlns:m="http://schemas.openxmlformats.org/officeDocument/2006/math">
                    <m:r>
                      <a:rPr lang="en-US" sz="2000" i="1" noProof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 </m:t>
                    </m:r>
                    <m:f>
                      <m:f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p>
                          </m:e>
                        </m:rad>
                      </m:den>
                    </m:f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&gt;</m:t>
                            </m:r>
                          </m:sup>
                        </m:sSup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</m:e>
                    </m:nary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0&gt;+ </m:t>
                        </m:r>
                        <m:sSup>
                          <m:sSup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sSup>
                              <m:sSup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sup>
                        </m:sSup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1&gt;)⊗</m:t>
                    </m:r>
                    <m:f>
                      <m:f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d>
                      <m:dPr>
                        <m:begChr m:val="|"/>
                        <m:endChr m:val="|"/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0&gt;+ </m:t>
                        </m:r>
                        <m:sSup>
                          <m:sSup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sSup>
                              <m:sSupPr>
                                <m:ctrlP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−2</m:t>
                                </m:r>
                              </m:sup>
                            </m:sSup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sup>
                        </m:sSup>
                      </m:e>
                    </m:d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1&gt;)⊗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…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⊗</m:t>
                    </m:r>
                    <m:f>
                      <m:f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d>
                      <m:dPr>
                        <m:begChr m:val="|"/>
                        <m:endChr m:val="|"/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0&gt;+ </m:t>
                        </m:r>
                        <m:sSup>
                          <m:sSup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sup>
                        </m:sSup>
                      </m:e>
                    </m:d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1&gt;)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Denote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d>
                      <m:d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1" noProof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000" b="0" i="1" noProof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noProof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0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US" sz="2000" b="0" i="1" noProof="0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noProof="0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000" b="0" i="1" noProof="0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2</m:t>
                                  </m:r>
                                  <m:r>
                                    <a:rPr lang="en-US" sz="2000" b="0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𝜋</m:t>
                                  </m:r>
                                  <m:r>
                                    <a:rPr lang="en-US" sz="2000" b="0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𝑖</m:t>
                                  </m:r>
                                  <m:sSup>
                                    <m:sSupPr>
                                      <m:ctrlPr>
                                        <a:rPr lang="en-US" sz="2000" b="0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b="0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r>
                                        <a:rPr lang="en-US" sz="2000" b="0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−</m:t>
                                      </m:r>
                                      <m:r>
                                        <a:rPr lang="en-US" sz="2000" b="0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𝑛</m:t>
                                      </m:r>
                                    </m:sup>
                                  </m:sSup>
                                </m:sup>
                              </m:sSup>
                            </m:e>
                          </m:mr>
                        </m:m>
                      </m:e>
                    </m:d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:endParaRPr lang="en-US" sz="18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1600" noProof="0" dirty="0"/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28600" y="1295400"/>
                <a:ext cx="8686800" cy="4343400"/>
              </a:xfrm>
              <a:blipFill>
                <a:blip r:embed="rId3"/>
                <a:stretch>
                  <a:fillRect l="-876" t="-104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18122237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28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Quantum Fourier Transform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516988" y="2209800"/>
                <a:ext cx="7924800" cy="2667000"/>
              </a:xfrm>
            </p:spPr>
            <p:txBody>
              <a:bodyPr/>
              <a:lstStyle/>
              <a:p>
                <a:pPr marL="457189" indent="-457189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⊗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2000" i="1" noProof="0">
                        <a:latin typeface="Cambria Math" panose="02040503050406030204" pitchFamily="18" charset="0"/>
                      </a:rPr>
                      <m:t>(|</m:t>
                    </m:r>
                    <m:r>
                      <a:rPr lang="en-US" sz="2000" b="1" i="1" noProof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&gt;)=</m:t>
                    </m:r>
                    <m:f>
                      <m:f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p>
                          </m:e>
                        </m:rad>
                      </m:den>
                    </m:f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sz="2000" b="1" i="1" noProof="0">
                            <a:latin typeface="Cambria Math" panose="02040503050406030204" pitchFamily="18" charset="0"/>
                          </a:rPr>
                          <m:t>𝒚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sz="2000" i="1" noProof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(−1)</m:t>
                            </m:r>
                          </m:e>
                          <m:sup>
                            <m:r>
                              <a:rPr lang="en-US" sz="2000" b="1" i="1" noProof="0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sz="2000" b="1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en-US" sz="2000" b="1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𝒚</m:t>
                            </m:r>
                          </m:sup>
                        </m:sSup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b="1" i="1" noProof="0"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&gt;</m:t>
                        </m:r>
                      </m:e>
                    </m:nary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189" indent="-457189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2000" i="1" noProof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p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⊗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⊗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2000" i="1" noProof="0">
                        <a:latin typeface="Cambria Math" panose="02040503050406030204" pitchFamily="18" charset="0"/>
                      </a:rPr>
                      <m:t>(|</m:t>
                    </m:r>
                    <m:r>
                      <a:rPr lang="en-US" sz="2000" b="1" i="1" noProof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&gt;))=</m:t>
                    </m:r>
                    <m:r>
                      <a:rPr lang="en-US" sz="2000" b="1" i="1" noProof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b="1" i="1" noProof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189" indent="-457189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𝑄𝐹𝑇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𝑚</m:t>
                        </m:r>
                      </m:sub>
                    </m:sSub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(|</m:t>
                    </m:r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&gt;)=</m:t>
                    </m:r>
                    <m:f>
                      <m:f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𝑚</m:t>
                            </m:r>
                          </m:e>
                        </m:rad>
                      </m:den>
                    </m:f>
                    <m:nary>
                      <m:naryPr>
                        <m:chr m:val="∑"/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𝑦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=0</m:t>
                        </m:r>
                      </m:sub>
                      <m:sup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𝑚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−1</m:t>
                        </m:r>
                      </m:sup>
                      <m:e>
                        <m:sSup>
                          <m:sSup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𝑒</m:t>
                            </m:r>
                          </m:e>
                          <m:sup>
                            <m:f>
                              <m:fPr>
                                <m:type m:val="skw"/>
                                <m:ctrlPr>
                                  <a:rPr lang="en-US" sz="200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2</m:t>
                                </m:r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𝜋</m:t>
                                </m:r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𝑖</m:t>
                                </m:r>
                              </m:num>
                              <m:den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𝑚</m:t>
                                </m:r>
                              </m:den>
                            </m:f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(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𝑥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∙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𝑦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)</m:t>
                            </m:r>
                          </m:sup>
                        </m:sSup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|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𝑦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&gt;</m:t>
                        </m:r>
                      </m:e>
                    </m:nary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189" indent="-457189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𝑄𝐹𝑇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𝑚</m:t>
                            </m:r>
                          </m:sub>
                        </m:sSub>
                      </m:e>
                      <m:sup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−1</m:t>
                        </m:r>
                      </m:sup>
                    </m:sSup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(|</m:t>
                    </m:r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&gt;)=</m:t>
                    </m:r>
                    <m:f>
                      <m:f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𝑚</m:t>
                            </m:r>
                          </m:e>
                        </m:rad>
                      </m:den>
                    </m:f>
                    <m:nary>
                      <m:naryPr>
                        <m:chr m:val="∑"/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𝑦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=0</m:t>
                        </m:r>
                      </m:sub>
                      <m:sup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𝑚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−1</m:t>
                        </m:r>
                      </m:sup>
                      <m:e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−</m:t>
                            </m:r>
                            <m:f>
                              <m:fPr>
                                <m:type m:val="skw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2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𝜋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𝑖</m:t>
                                </m:r>
                              </m:num>
                              <m:den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𝑚</m:t>
                                </m:r>
                              </m:den>
                            </m:f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(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𝑥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∙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𝑦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)</m:t>
                            </m:r>
                          </m:sup>
                        </m:sSup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|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𝑦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&gt;</m:t>
                        </m:r>
                      </m:e>
                    </m:nary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:endParaRPr lang="en-US" sz="1800" noProof="0" dirty="0"/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1600" noProof="0" dirty="0"/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16988" y="2209800"/>
                <a:ext cx="7924800" cy="2667000"/>
              </a:xfrm>
              <a:blipFill>
                <a:blip r:embed="rId3"/>
                <a:stretch>
                  <a:fillRect l="-480" t="-1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42276575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29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37141"/>
            <a:ext cx="7772400" cy="685800"/>
          </a:xfrm>
        </p:spPr>
        <p:txBody>
          <a:bodyPr/>
          <a:lstStyle/>
          <a:p>
            <a:r>
              <a:rPr lang="en-US" sz="4000" noProof="0" dirty="0"/>
              <a:t>Quantum Fourier Circuit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C238E09A-BC8C-D6B3-04D4-90098BF2E0EB}"/>
                  </a:ext>
                </a:extLst>
              </p:cNvPr>
              <p:cNvSpPr txBox="1"/>
              <p:nvPr/>
            </p:nvSpPr>
            <p:spPr>
              <a:xfrm>
                <a:off x="6172200" y="1989802"/>
                <a:ext cx="3605216" cy="600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 noProof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1600" i="1" noProof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600" i="1" noProof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r>
                        <a:rPr lang="en-US" sz="1600" i="1" noProof="0">
                          <a:latin typeface="Cambria Math" panose="02040503050406030204" pitchFamily="18" charset="0"/>
                        </a:rPr>
                        <m:t>(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600" i="1" noProof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 noProof="0">
                              <a:latin typeface="Cambria Math" panose="02040503050406030204" pitchFamily="18" charset="0"/>
                            </a:rPr>
                            <m:t>0&gt;</m:t>
                          </m:r>
                          <m:r>
                            <a:rPr lang="en-US" sz="1600" b="0" i="1" noProof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1600" i="1" noProof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 noProof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1600" i="1" noProof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1600" i="1" noProof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1600" i="1" noProof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d>
                                <m:dPr>
                                  <m:ctrlPr>
                                    <a:rPr lang="en-US" sz="1600" i="1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0.</m:t>
                                  </m:r>
                                  <m:sSub>
                                    <m:sSubPr>
                                      <m:ctrlPr>
                                        <a:rPr lang="en-US" sz="1600" i="1" noProof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 noProof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600" i="1" noProof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1600" i="1" noProof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 noProof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600" i="1" noProof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sz="1600" i="1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…</m:t>
                                  </m:r>
                                  <m:sSub>
                                    <m:sSubPr>
                                      <m:ctrlPr>
                                        <a:rPr lang="en-US" sz="1600" i="1" noProof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 noProof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600" i="1" noProof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</m:sup>
                          </m:sSup>
                        </m:e>
                      </m:d>
                      <m:r>
                        <a:rPr lang="en-US" sz="1600" i="1" noProof="0">
                          <a:latin typeface="Cambria Math" panose="02040503050406030204" pitchFamily="18" charset="0"/>
                        </a:rPr>
                        <m:t>1&gt; )</m:t>
                      </m:r>
                    </m:oMath>
                  </m:oMathPara>
                </a14:m>
                <a:endParaRPr lang="en-US" noProof="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C238E09A-BC8C-D6B3-04D4-90098BF2E0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2200" y="1989802"/>
                <a:ext cx="3605216" cy="600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727" name="TextBox 30726">
                <a:extLst>
                  <a:ext uri="{FF2B5EF4-FFF2-40B4-BE49-F238E27FC236}">
                    <a16:creationId xmlns:a16="http://schemas.microsoft.com/office/drawing/2014/main" id="{D9D60FC5-0D05-3877-5803-53FA63544A67}"/>
                  </a:ext>
                </a:extLst>
              </p:cNvPr>
              <p:cNvSpPr txBox="1"/>
              <p:nvPr/>
            </p:nvSpPr>
            <p:spPr>
              <a:xfrm>
                <a:off x="6248400" y="2938001"/>
                <a:ext cx="3605216" cy="600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 noProof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1600" i="1" noProof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600" i="1" noProof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r>
                        <a:rPr lang="en-US" sz="1600" i="1" noProof="0">
                          <a:latin typeface="Cambria Math" panose="02040503050406030204" pitchFamily="18" charset="0"/>
                        </a:rPr>
                        <m:t>(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600" i="1" noProof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 noProof="0">
                              <a:latin typeface="Cambria Math" panose="02040503050406030204" pitchFamily="18" charset="0"/>
                            </a:rPr>
                            <m:t>0&gt;</m:t>
                          </m:r>
                          <m:r>
                            <a:rPr lang="en-US" sz="1600" b="0" i="1" noProof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1600" i="1" noProof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 noProof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1600" i="1" noProof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1600" i="1" noProof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1600" i="1" noProof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d>
                                <m:dPr>
                                  <m:ctrlPr>
                                    <a:rPr lang="en-US" sz="1600" i="1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0. </m:t>
                                  </m:r>
                                  <m:sSub>
                                    <m:sSubPr>
                                      <m:ctrlPr>
                                        <a:rPr lang="en-US" sz="1600" i="1" noProof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 noProof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600" i="1" noProof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sz="1600" i="1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…</m:t>
                                  </m:r>
                                  <m:sSub>
                                    <m:sSubPr>
                                      <m:ctrlPr>
                                        <a:rPr lang="en-US" sz="1600" i="1" noProof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 noProof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600" i="1" noProof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</m:sup>
                          </m:sSup>
                        </m:e>
                      </m:d>
                      <m:r>
                        <a:rPr lang="en-US" sz="1600" i="1" noProof="0">
                          <a:latin typeface="Cambria Math" panose="02040503050406030204" pitchFamily="18" charset="0"/>
                        </a:rPr>
                        <m:t>1&gt; )</m:t>
                      </m:r>
                    </m:oMath>
                  </m:oMathPara>
                </a14:m>
                <a:endParaRPr lang="en-US" noProof="0" dirty="0"/>
              </a:p>
            </p:txBody>
          </p:sp>
        </mc:Choice>
        <mc:Fallback xmlns="">
          <p:sp>
            <p:nvSpPr>
              <p:cNvPr id="30727" name="TextBox 30726">
                <a:extLst>
                  <a:ext uri="{FF2B5EF4-FFF2-40B4-BE49-F238E27FC236}">
                    <a16:creationId xmlns:a16="http://schemas.microsoft.com/office/drawing/2014/main" id="{D9D60FC5-0D05-3877-5803-53FA63544A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8400" y="2938001"/>
                <a:ext cx="3605216" cy="600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54BF57E2-66AA-809D-25D6-2CF5D0DDB758}"/>
              </a:ext>
            </a:extLst>
          </p:cNvPr>
          <p:cNvGrpSpPr/>
          <p:nvPr/>
        </p:nvGrpSpPr>
        <p:grpSpPr>
          <a:xfrm>
            <a:off x="-93716" y="2110236"/>
            <a:ext cx="8932916" cy="3147564"/>
            <a:chOff x="-93716" y="2110236"/>
            <a:chExt cx="8932916" cy="3147564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D118E67-C5AC-DB08-1EF8-964B23DBE41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85800" y="2362200"/>
              <a:ext cx="192216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87D61E3D-9D21-ECD6-60CF-72248F598FEC}"/>
                    </a:ext>
                  </a:extLst>
                </p:cNvPr>
                <p:cNvSpPr txBox="1"/>
                <p:nvPr/>
              </p:nvSpPr>
              <p:spPr>
                <a:xfrm>
                  <a:off x="25533" y="2165258"/>
                  <a:ext cx="812667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87D61E3D-9D21-ECD6-60CF-72248F598FE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33" y="2165258"/>
                  <a:ext cx="812667" cy="400110"/>
                </a:xfrm>
                <a:prstGeom prst="rect">
                  <a:avLst/>
                </a:prstGeom>
                <a:blipFill>
                  <a:blip r:embed="rId5"/>
                  <a:stretch>
                    <a:fillRect l="-9091" b="-90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E925931-4AA3-66A1-B5D9-5DCBE58F111C}"/>
                </a:ext>
              </a:extLst>
            </p:cNvPr>
            <p:cNvSpPr/>
            <p:nvPr/>
          </p:nvSpPr>
          <p:spPr bwMode="auto">
            <a:xfrm>
              <a:off x="914400" y="2240279"/>
              <a:ext cx="320040" cy="32004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C1D6184-2892-604A-7B11-9213FEEBEB7B}"/>
                </a:ext>
              </a:extLst>
            </p:cNvPr>
            <p:cNvSpPr txBox="1"/>
            <p:nvPr/>
          </p:nvSpPr>
          <p:spPr>
            <a:xfrm>
              <a:off x="876532" y="2173025"/>
              <a:ext cx="3973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H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0DBF305-E656-461E-8CEC-551D877561ED}"/>
                </a:ext>
              </a:extLst>
            </p:cNvPr>
            <p:cNvSpPr/>
            <p:nvPr/>
          </p:nvSpPr>
          <p:spPr bwMode="auto">
            <a:xfrm>
              <a:off x="5775034" y="4815840"/>
              <a:ext cx="320040" cy="32004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D1A3881-BED9-069C-6BC0-B2970EA805DF}"/>
                </a:ext>
              </a:extLst>
            </p:cNvPr>
            <p:cNvSpPr txBox="1"/>
            <p:nvPr/>
          </p:nvSpPr>
          <p:spPr>
            <a:xfrm>
              <a:off x="5715000" y="4800600"/>
              <a:ext cx="457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H</a:t>
              </a:r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2D7B869-B6FD-A491-A12A-08BB33BB811B}"/>
                </a:ext>
              </a:extLst>
            </p:cNvPr>
            <p:cNvCxnSpPr>
              <a:cxnSpLocks/>
              <a:endCxn id="21" idx="1"/>
            </p:cNvCxnSpPr>
            <p:nvPr/>
          </p:nvCxnSpPr>
          <p:spPr bwMode="auto">
            <a:xfrm flipV="1">
              <a:off x="852484" y="4975860"/>
              <a:ext cx="4922550" cy="1605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D1FC4AA7-2963-211C-3557-AC5B6267C17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108568" y="4980578"/>
              <a:ext cx="368432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AED5301-E06F-1A84-605E-0AD0B8242396}"/>
                </a:ext>
              </a:extLst>
            </p:cNvPr>
            <p:cNvSpPr txBox="1"/>
            <p:nvPr/>
          </p:nvSpPr>
          <p:spPr>
            <a:xfrm>
              <a:off x="1371600" y="2145268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R</a:t>
              </a:r>
              <a:r>
                <a:rPr lang="en-US" sz="1800" baseline="-25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E8DDC972-7305-F6AE-B34B-0877A88CA2F6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460868" y="3276600"/>
              <a:ext cx="863732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59F51B03-A563-2931-E20A-B1A2C768DC13}"/>
                </a:ext>
              </a:extLst>
            </p:cNvPr>
            <p:cNvSpPr txBox="1"/>
            <p:nvPr/>
          </p:nvSpPr>
          <p:spPr>
            <a:xfrm>
              <a:off x="2253731" y="2110236"/>
              <a:ext cx="533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noProof="0" dirty="0"/>
                <a:t>…</a:t>
              </a:r>
              <a:endParaRPr lang="en-US" sz="1100" b="1" noProof="0" dirty="0"/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509C4A09-64BB-BBEE-6908-4A551894E5E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048000" y="2357691"/>
              <a:ext cx="3212968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81116C93-1BFD-2440-918A-987FF4594D6B}"/>
                    </a:ext>
                  </a:extLst>
                </p:cNvPr>
                <p:cNvSpPr txBox="1"/>
                <p:nvPr/>
              </p:nvSpPr>
              <p:spPr>
                <a:xfrm>
                  <a:off x="-76200" y="4781490"/>
                  <a:ext cx="1117468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81116C93-1BFD-2440-918A-987FF4594D6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76200" y="4781490"/>
                  <a:ext cx="1117468" cy="400110"/>
                </a:xfrm>
                <a:prstGeom prst="rect">
                  <a:avLst/>
                </a:prstGeom>
                <a:blipFill>
                  <a:blip r:embed="rId6"/>
                  <a:stretch>
                    <a:fillRect b="-90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ED5D84F3-23C9-5CC8-BC44-6B6F1481833F}"/>
                    </a:ext>
                  </a:extLst>
                </p:cNvPr>
                <p:cNvSpPr txBox="1"/>
                <p:nvPr/>
              </p:nvSpPr>
              <p:spPr>
                <a:xfrm>
                  <a:off x="6400800" y="4656802"/>
                  <a:ext cx="2438400" cy="6009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600" i="1" noProof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600" i="1" noProof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1600" i="1" noProof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1600" i="1" noProof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rad>
                          </m:den>
                        </m:f>
                        <m:r>
                          <a:rPr lang="en-US" sz="1600" i="1" noProof="0">
                            <a:latin typeface="Cambria Math" panose="02040503050406030204" pitchFamily="18" charset="0"/>
                          </a:rPr>
                          <m:t>(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1600" i="1" noProof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 noProof="0">
                                <a:latin typeface="Cambria Math" panose="02040503050406030204" pitchFamily="18" charset="0"/>
                              </a:rPr>
                              <m:t>0&gt;</m:t>
                            </m:r>
                            <m:sSup>
                              <m:sSupPr>
                                <m:ctrlPr>
                                  <a:rPr lang="en-US" sz="1600" i="1" noProof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b="0" i="1" noProof="0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600" i="1" noProof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sz="1600" i="1" noProof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sz="16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  <m:r>
                                  <a:rPr lang="en-US" sz="16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d>
                                  <m:dPr>
                                    <m:ctrlPr>
                                      <a:rPr lang="en-US" sz="1600" i="1" noProof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600" i="1" noProof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0. </m:t>
                                    </m:r>
                                    <m:sSub>
                                      <m:sSubPr>
                                        <m:ctrlPr>
                                          <a:rPr lang="en-US" sz="1600" i="1" noProof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 noProof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1600" i="1" noProof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d>
                              </m:sup>
                            </m:sSup>
                          </m:e>
                        </m:d>
                        <m:r>
                          <a:rPr lang="en-US" sz="1600" i="1" noProof="0">
                            <a:latin typeface="Cambria Math" panose="02040503050406030204" pitchFamily="18" charset="0"/>
                          </a:rPr>
                          <m:t>1&gt; )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ED5D84F3-23C9-5CC8-BC44-6B6F1481833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00800" y="4656802"/>
                  <a:ext cx="2438400" cy="600998"/>
                </a:xfrm>
                <a:prstGeom prst="rect">
                  <a:avLst/>
                </a:prstGeom>
                <a:blipFill>
                  <a:blip r:embed="rId7"/>
                  <a:stretch>
                    <a:fillRect r="-52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CD227759-BFBA-492F-7AF3-E8B0D300DA91}"/>
                    </a:ext>
                  </a:extLst>
                </p:cNvPr>
                <p:cNvSpPr txBox="1"/>
                <p:nvPr/>
              </p:nvSpPr>
              <p:spPr>
                <a:xfrm>
                  <a:off x="-93716" y="3003458"/>
                  <a:ext cx="1117468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CD227759-BFBA-492F-7AF3-E8B0D300DA9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93716" y="3003458"/>
                  <a:ext cx="1117468" cy="400110"/>
                </a:xfrm>
                <a:prstGeom prst="rect">
                  <a:avLst/>
                </a:prstGeom>
                <a:blipFill>
                  <a:blip r:embed="rId8"/>
                  <a:stretch>
                    <a:fillRect b="-1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0736" name="TextBox 30735">
              <a:extLst>
                <a:ext uri="{FF2B5EF4-FFF2-40B4-BE49-F238E27FC236}">
                  <a16:creationId xmlns:a16="http://schemas.microsoft.com/office/drawing/2014/main" id="{1F90A883-3541-5FA9-CDBF-982D2FD4B724}"/>
                </a:ext>
              </a:extLst>
            </p:cNvPr>
            <p:cNvSpPr txBox="1"/>
            <p:nvPr/>
          </p:nvSpPr>
          <p:spPr>
            <a:xfrm>
              <a:off x="1905000" y="2133600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R</a:t>
              </a:r>
              <a:r>
                <a:rPr lang="en-US" sz="1800" baseline="-25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  <a:endParaRPr lang="en-US" sz="2000" baseline="-25000" noProof="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0739" name="TextBox 30738">
              <a:extLst>
                <a:ext uri="{FF2B5EF4-FFF2-40B4-BE49-F238E27FC236}">
                  <a16:creationId xmlns:a16="http://schemas.microsoft.com/office/drawing/2014/main" id="{1D290806-E421-6F06-BC48-4B26B773F1AC}"/>
                </a:ext>
              </a:extLst>
            </p:cNvPr>
            <p:cNvSpPr txBox="1"/>
            <p:nvPr/>
          </p:nvSpPr>
          <p:spPr>
            <a:xfrm>
              <a:off x="2667000" y="2133600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R</a:t>
              </a:r>
              <a:r>
                <a:rPr lang="en-US" sz="1800" baseline="-25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n</a:t>
              </a:r>
              <a:endParaRPr lang="en-US" sz="2000" baseline="-25000" noProof="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30743" name="Straight Connector 30742">
              <a:extLst>
                <a:ext uri="{FF2B5EF4-FFF2-40B4-BE49-F238E27FC236}">
                  <a16:creationId xmlns:a16="http://schemas.microsoft.com/office/drawing/2014/main" id="{5532602D-DEA8-BB27-7B00-98A8DFFB1B83}"/>
                </a:ext>
              </a:extLst>
            </p:cNvPr>
            <p:cNvCxnSpPr>
              <a:cxnSpLocks/>
              <a:stCxn id="5" idx="2"/>
            </p:cNvCxnSpPr>
            <p:nvPr/>
          </p:nvCxnSpPr>
          <p:spPr bwMode="auto">
            <a:xfrm flipH="1">
              <a:off x="2895600" y="2565084"/>
              <a:ext cx="7620" cy="242954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760" name="Straight Connector 30759">
              <a:extLst>
                <a:ext uri="{FF2B5EF4-FFF2-40B4-BE49-F238E27FC236}">
                  <a16:creationId xmlns:a16="http://schemas.microsoft.com/office/drawing/2014/main" id="{8BE80930-2DAB-5AF3-179F-7911DC620BB5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62000" y="3200400"/>
              <a:ext cx="2450408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762" name="Straight Connector 30761">
              <a:extLst>
                <a:ext uri="{FF2B5EF4-FFF2-40B4-BE49-F238E27FC236}">
                  <a16:creationId xmlns:a16="http://schemas.microsoft.com/office/drawing/2014/main" id="{2508D2BC-20B3-0A03-7036-8D7D877FE98B}"/>
                </a:ext>
              </a:extLst>
            </p:cNvPr>
            <p:cNvCxnSpPr>
              <a:cxnSpLocks/>
              <a:stCxn id="2" idx="2"/>
            </p:cNvCxnSpPr>
            <p:nvPr/>
          </p:nvCxnSpPr>
          <p:spPr bwMode="auto">
            <a:xfrm>
              <a:off x="1607820" y="2529840"/>
              <a:ext cx="7620" cy="691303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768" name="Straight Connector 30767">
              <a:extLst>
                <a:ext uri="{FF2B5EF4-FFF2-40B4-BE49-F238E27FC236}">
                  <a16:creationId xmlns:a16="http://schemas.microsoft.com/office/drawing/2014/main" id="{F0DBF52A-A666-25ED-9B86-5A222D9BBE2D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238982" y="3403568"/>
              <a:ext cx="0" cy="1591056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0773" name="TextBox 30772">
              <a:extLst>
                <a:ext uri="{FF2B5EF4-FFF2-40B4-BE49-F238E27FC236}">
                  <a16:creationId xmlns:a16="http://schemas.microsoft.com/office/drawing/2014/main" id="{903E2130-9CA2-E3B7-B728-210357A48561}"/>
                </a:ext>
              </a:extLst>
            </p:cNvPr>
            <p:cNvSpPr txBox="1"/>
            <p:nvPr/>
          </p:nvSpPr>
          <p:spPr>
            <a:xfrm>
              <a:off x="914400" y="3729335"/>
              <a:ext cx="533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noProof="0" dirty="0"/>
                <a:t>…</a:t>
              </a:r>
              <a:endParaRPr lang="en-US" sz="1100" b="1" noProof="0" dirty="0"/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656F3A15-9D56-1BCB-CBF3-C7DF027EE11A}"/>
                </a:ext>
              </a:extLst>
            </p:cNvPr>
            <p:cNvSpPr/>
            <p:nvPr/>
          </p:nvSpPr>
          <p:spPr bwMode="auto">
            <a:xfrm>
              <a:off x="1447800" y="2209800"/>
              <a:ext cx="320040" cy="32004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672B4A0E-28DF-D6AC-F969-9C98CE9556CF}"/>
                </a:ext>
              </a:extLst>
            </p:cNvPr>
            <p:cNvSpPr/>
            <p:nvPr/>
          </p:nvSpPr>
          <p:spPr bwMode="auto">
            <a:xfrm>
              <a:off x="1965960" y="2240279"/>
              <a:ext cx="320040" cy="32004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9EA3694-D8FD-83D1-0A43-6698A0CA8CBF}"/>
                </a:ext>
              </a:extLst>
            </p:cNvPr>
            <p:cNvSpPr/>
            <p:nvPr/>
          </p:nvSpPr>
          <p:spPr bwMode="auto">
            <a:xfrm>
              <a:off x="2743200" y="2245044"/>
              <a:ext cx="320040" cy="32004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AA03CC5D-327B-DB28-2608-520606F1F9D1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239108" y="2394012"/>
              <a:ext cx="192216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BDF45542-AC8E-8EFA-F323-0E4CDFA17A76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752600" y="2432607"/>
              <a:ext cx="192216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AFAAAF42-EBEE-DF48-772A-30FA290B89A2}"/>
                </a:ext>
              </a:extLst>
            </p:cNvPr>
            <p:cNvSpPr/>
            <p:nvPr/>
          </p:nvSpPr>
          <p:spPr bwMode="auto">
            <a:xfrm>
              <a:off x="3276600" y="3097378"/>
              <a:ext cx="320040" cy="32004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88BCE63-FE8F-CBE3-6518-66B737EC1DB8}"/>
                </a:ext>
              </a:extLst>
            </p:cNvPr>
            <p:cNvSpPr txBox="1"/>
            <p:nvPr/>
          </p:nvSpPr>
          <p:spPr>
            <a:xfrm>
              <a:off x="3238732" y="3030124"/>
              <a:ext cx="3973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H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DA1FA78-B79C-6C0E-6C59-3DC116CFEE96}"/>
                </a:ext>
              </a:extLst>
            </p:cNvPr>
            <p:cNvSpPr txBox="1"/>
            <p:nvPr/>
          </p:nvSpPr>
          <p:spPr>
            <a:xfrm>
              <a:off x="3733800" y="3059668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R</a:t>
              </a:r>
              <a:r>
                <a:rPr lang="en-US" sz="1800" baseline="-25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9BE0FAC-6652-EE2C-4E6E-8BCE32BDBD3C}"/>
                </a:ext>
              </a:extLst>
            </p:cNvPr>
            <p:cNvSpPr txBox="1"/>
            <p:nvPr/>
          </p:nvSpPr>
          <p:spPr>
            <a:xfrm>
              <a:off x="4615931" y="2967335"/>
              <a:ext cx="533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noProof="0" dirty="0"/>
                <a:t>…</a:t>
              </a:r>
              <a:endParaRPr lang="en-US" sz="1100" b="1" noProof="0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C47CB05-975F-F294-2947-C77CD78CB209}"/>
                </a:ext>
              </a:extLst>
            </p:cNvPr>
            <p:cNvSpPr txBox="1"/>
            <p:nvPr/>
          </p:nvSpPr>
          <p:spPr>
            <a:xfrm>
              <a:off x="4267200" y="3059668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R</a:t>
              </a:r>
              <a:r>
                <a:rPr lang="en-US" sz="1800" baseline="-25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  <a:endParaRPr lang="en-US" sz="2000" baseline="-25000" noProof="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618E179-540C-BD4A-9A45-788AF27AB676}"/>
                </a:ext>
              </a:extLst>
            </p:cNvPr>
            <p:cNvSpPr txBox="1"/>
            <p:nvPr/>
          </p:nvSpPr>
          <p:spPr>
            <a:xfrm>
              <a:off x="4968243" y="3059668"/>
              <a:ext cx="5943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R</a:t>
              </a:r>
              <a:r>
                <a:rPr lang="en-US" sz="1800" baseline="-25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n-1</a:t>
              </a:r>
              <a:endParaRPr lang="en-US" sz="2000" baseline="-25000" noProof="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7C5CE693-FA03-78EC-C608-71A4363AC587}"/>
                </a:ext>
              </a:extLst>
            </p:cNvPr>
            <p:cNvSpPr/>
            <p:nvPr/>
          </p:nvSpPr>
          <p:spPr bwMode="auto">
            <a:xfrm>
              <a:off x="3810000" y="3066899"/>
              <a:ext cx="320040" cy="32004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FD26AE93-EA06-B4DE-8815-D7722A67BEE8}"/>
                </a:ext>
              </a:extLst>
            </p:cNvPr>
            <p:cNvSpPr/>
            <p:nvPr/>
          </p:nvSpPr>
          <p:spPr bwMode="auto">
            <a:xfrm>
              <a:off x="4328160" y="3097378"/>
              <a:ext cx="320040" cy="32004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8A4204FA-F32B-13DB-6C1E-2261286ACD2A}"/>
                </a:ext>
              </a:extLst>
            </p:cNvPr>
            <p:cNvSpPr/>
            <p:nvPr/>
          </p:nvSpPr>
          <p:spPr bwMode="auto">
            <a:xfrm>
              <a:off x="4996931" y="3102143"/>
              <a:ext cx="471901" cy="284266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102DC62-A0D1-3268-65DF-6207F3B7C107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601308" y="3251111"/>
              <a:ext cx="192216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AA6006E1-D9B8-7AEC-48AD-20A253BF939B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114800" y="3289706"/>
              <a:ext cx="192216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977635431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3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31974"/>
            <a:ext cx="7772400" cy="914400"/>
          </a:xfrm>
        </p:spPr>
        <p:txBody>
          <a:bodyPr/>
          <a:lstStyle/>
          <a:p>
            <a:r>
              <a:rPr lang="en-US" sz="4000" noProof="0" dirty="0"/>
              <a:t>Beam splitters and QM</a:t>
            </a:r>
            <a:br>
              <a:rPr lang="en-US" sz="3600" noProof="0" dirty="0"/>
            </a:br>
            <a:r>
              <a:rPr lang="en-US" sz="1800" noProof="0" dirty="0"/>
              <a:t>Mach-Zender Interferometer</a:t>
            </a:r>
            <a:endParaRPr lang="en-US" sz="3600" noProof="0" dirty="0">
              <a:solidFill>
                <a:schemeClr val="tx1"/>
              </a:solidFill>
            </a:endParaRPr>
          </a:p>
        </p:txBody>
      </p:sp>
      <p:sp>
        <p:nvSpPr>
          <p:cNvPr id="3072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42900" y="4919897"/>
            <a:ext cx="8458200" cy="1698511"/>
          </a:xfrm>
        </p:spPr>
        <p:txBody>
          <a:bodyPr/>
          <a:lstStyle/>
          <a:p>
            <a:pPr marL="0" indent="0" defTabSz="912791">
              <a:lnSpc>
                <a:spcPct val="90000"/>
              </a:lnSpc>
              <a:buNone/>
            </a:pPr>
            <a:r>
              <a:rPr lang="en-US" sz="2000" noProof="0" dirty="0">
                <a:latin typeface="Calibri" panose="020F0502020204030204" pitchFamily="34" charset="0"/>
                <a:cs typeface="Calibri" panose="020F0502020204030204" pitchFamily="34" charset="0"/>
              </a:rPr>
              <a:t>Photon source emits stream of photons. </a:t>
            </a:r>
          </a:p>
          <a:p>
            <a:pPr marL="400040" lvl="1" indent="0" defTabSz="912791">
              <a:lnSpc>
                <a:spcPct val="90000"/>
              </a:lnSpc>
              <a:buNone/>
            </a:pPr>
            <a:r>
              <a:rPr lang="en-US" sz="2000" noProof="0" dirty="0">
                <a:latin typeface="Calibri" panose="020F0502020204030204" pitchFamily="34" charset="0"/>
                <a:cs typeface="Calibri" panose="020F0502020204030204" pitchFamily="34" charset="0"/>
              </a:rPr>
              <a:t>P(photon arrives at Detector 1)= 0</a:t>
            </a:r>
          </a:p>
          <a:p>
            <a:pPr marL="400040" lvl="1" indent="0" defTabSz="912791">
              <a:lnSpc>
                <a:spcPct val="90000"/>
              </a:lnSpc>
              <a:buNone/>
            </a:pPr>
            <a:r>
              <a:rPr lang="en-US" sz="2000" noProof="0" dirty="0">
                <a:latin typeface="Calibri" panose="020F0502020204030204" pitchFamily="34" charset="0"/>
                <a:cs typeface="Calibri" panose="020F0502020204030204" pitchFamily="34" charset="0"/>
              </a:rPr>
              <a:t>P(photon arrives at Detector 2)= 1</a:t>
            </a:r>
          </a:p>
          <a:p>
            <a:pPr marL="400040" lvl="1" indent="0" defTabSz="912791">
              <a:lnSpc>
                <a:spcPct val="90000"/>
              </a:lnSpc>
              <a:buNone/>
            </a:pPr>
            <a:endParaRPr lang="en-US" sz="20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defTabSz="912791">
              <a:lnSpc>
                <a:spcPct val="90000"/>
              </a:lnSpc>
              <a:buNone/>
            </a:pPr>
            <a:r>
              <a:rPr lang="en-US" sz="2000" noProof="0" dirty="0">
                <a:latin typeface="Calibri" panose="020F0502020204030204" pitchFamily="34" charset="0"/>
                <a:cs typeface="Calibri" panose="020F0502020204030204" pitchFamily="34" charset="0"/>
              </a:rPr>
              <a:t>Huh?</a:t>
            </a:r>
          </a:p>
          <a:p>
            <a:pPr marL="400040" lvl="1" indent="0" defTabSz="912791">
              <a:lnSpc>
                <a:spcPct val="90000"/>
              </a:lnSpc>
              <a:buNone/>
            </a:pPr>
            <a:endParaRPr lang="en-US" sz="2000" noProof="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E255008-6937-3D46-E338-A7A3E9969C45}"/>
              </a:ext>
            </a:extLst>
          </p:cNvPr>
          <p:cNvGrpSpPr/>
          <p:nvPr/>
        </p:nvGrpSpPr>
        <p:grpSpPr>
          <a:xfrm>
            <a:off x="762008" y="1533741"/>
            <a:ext cx="7086593" cy="3266859"/>
            <a:chOff x="762008" y="1305141"/>
            <a:chExt cx="7086593" cy="3266859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61FF0BC6-C2B9-7EF4-BE59-6BCA8FE76FDD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3276600" y="3331692"/>
              <a:ext cx="529570" cy="539496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423A50D3-C569-09BF-97EA-EF4218FF5087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905000" y="3581840"/>
              <a:ext cx="1636385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FC38900-B0B2-3D1C-4518-01F13623E90C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182511" y="1536342"/>
              <a:ext cx="0" cy="991048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21FC695C-0AD8-59D1-D807-8F8EEAC080BC}"/>
                </a:ext>
              </a:extLst>
            </p:cNvPr>
            <p:cNvGrpSpPr/>
            <p:nvPr/>
          </p:nvGrpSpPr>
          <p:grpSpPr>
            <a:xfrm>
              <a:off x="1354828" y="3274670"/>
              <a:ext cx="550172" cy="539028"/>
              <a:chOff x="1219199" y="1775476"/>
              <a:chExt cx="550172" cy="539028"/>
            </a:xfrm>
          </p:grpSpPr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F1874A3F-4F3F-9C65-DC4A-263CB66B7A65}"/>
                  </a:ext>
                </a:extLst>
              </p:cNvPr>
              <p:cNvSpPr/>
              <p:nvPr/>
            </p:nvSpPr>
            <p:spPr bwMode="auto">
              <a:xfrm>
                <a:off x="1219199" y="1905000"/>
                <a:ext cx="394073" cy="246221"/>
              </a:xfrm>
              <a:prstGeom prst="rect">
                <a:avLst/>
              </a:prstGeom>
              <a:noFill/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defTabSz="914378"/>
                <a:endParaRPr lang="en-US" noProof="0" dirty="0"/>
              </a:p>
            </p:txBody>
          </p: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368EA72D-F1B8-9CF7-D920-7A6A9A6C10B2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rot="-2700000">
                <a:off x="1586491" y="1827269"/>
                <a:ext cx="182880" cy="0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EEEE143F-DA39-4AA5-F2E0-0219D6A00358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rot="2700000">
                <a:off x="1596502" y="2223064"/>
                <a:ext cx="182880" cy="0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56E79D90-2A44-ED7C-811F-E926FE292663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1742589" y="1775476"/>
                <a:ext cx="10011" cy="510524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sp>
          <p:nvSpPr>
            <p:cNvPr id="19" name="Chord 18">
              <a:extLst>
                <a:ext uri="{FF2B5EF4-FFF2-40B4-BE49-F238E27FC236}">
                  <a16:creationId xmlns:a16="http://schemas.microsoft.com/office/drawing/2014/main" id="{BADD89E3-7014-CD1A-6D93-8A6852D29FA8}"/>
                </a:ext>
              </a:extLst>
            </p:cNvPr>
            <p:cNvSpPr/>
            <p:nvPr/>
          </p:nvSpPr>
          <p:spPr bwMode="auto">
            <a:xfrm rot="6600000">
              <a:off x="5003653" y="1261907"/>
              <a:ext cx="259766" cy="346234"/>
            </a:xfrm>
            <a:prstGeom prst="chord">
              <a:avLst/>
            </a:prstGeom>
            <a:noFill/>
            <a:ln w="2540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47AD71F-4D8A-C868-3042-78C1CD8B05DD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545216" y="3572484"/>
              <a:ext cx="1636385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3" name="Chord 22">
              <a:extLst>
                <a:ext uri="{FF2B5EF4-FFF2-40B4-BE49-F238E27FC236}">
                  <a16:creationId xmlns:a16="http://schemas.microsoft.com/office/drawing/2014/main" id="{5986EA78-0378-4479-704E-96BCD9F7E2EA}"/>
                </a:ext>
              </a:extLst>
            </p:cNvPr>
            <p:cNvSpPr/>
            <p:nvPr/>
          </p:nvSpPr>
          <p:spPr bwMode="auto">
            <a:xfrm rot="12000000">
              <a:off x="6077608" y="2354273"/>
              <a:ext cx="259766" cy="346234"/>
            </a:xfrm>
            <a:prstGeom prst="chord">
              <a:avLst/>
            </a:prstGeom>
            <a:noFill/>
            <a:ln w="2540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F5216F0-1E72-2E52-7A28-DC4880A139AB}"/>
                </a:ext>
              </a:extLst>
            </p:cNvPr>
            <p:cNvSpPr txBox="1"/>
            <p:nvPr/>
          </p:nvSpPr>
          <p:spPr>
            <a:xfrm>
              <a:off x="762008" y="3941292"/>
              <a:ext cx="152399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Photon source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3DA0B49-308C-4F5E-1058-1714DC3D4A97}"/>
                </a:ext>
              </a:extLst>
            </p:cNvPr>
            <p:cNvSpPr txBox="1"/>
            <p:nvPr/>
          </p:nvSpPr>
          <p:spPr>
            <a:xfrm>
              <a:off x="2845353" y="3987225"/>
              <a:ext cx="152399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Half silvered mirror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3D31F10-CC65-9C38-F775-7101F90887F8}"/>
                </a:ext>
              </a:extLst>
            </p:cNvPr>
            <p:cNvSpPr txBox="1"/>
            <p:nvPr/>
          </p:nvSpPr>
          <p:spPr>
            <a:xfrm>
              <a:off x="6324609" y="2426219"/>
              <a:ext cx="152399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Detector 2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52A55E4-E10A-0D98-C99C-EE4807280280}"/>
                </a:ext>
              </a:extLst>
            </p:cNvPr>
            <p:cNvSpPr txBox="1"/>
            <p:nvPr/>
          </p:nvSpPr>
          <p:spPr>
            <a:xfrm>
              <a:off x="5181609" y="1685175"/>
              <a:ext cx="152399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Detector 1</a:t>
              </a: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AB13EACA-B507-B802-A3F9-C4A454E23D47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3227625" y="2356104"/>
              <a:ext cx="529570" cy="539496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72962DA5-066C-B29C-9600-6E3C490621FB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880631" y="3352800"/>
              <a:ext cx="529570" cy="539496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22306F05-0C10-E405-A913-770D14EEDDF9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909953" y="2283635"/>
              <a:ext cx="529570" cy="539496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718E8172-90B5-59E8-BD17-2C6FC39C35A3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3541385" y="2574150"/>
              <a:ext cx="0" cy="998334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218C3FA-CF52-A500-94CF-52F6642C8055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5182159" y="2583506"/>
              <a:ext cx="0" cy="998334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3E4D23D-8160-A2EB-338A-BDAE0B2DCFA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525856" y="2583506"/>
              <a:ext cx="1636385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1FBEBF6-BC0E-FA72-2329-B3764CC1625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181600" y="2553383"/>
              <a:ext cx="914400" cy="9546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9B9ADD7-BDCA-1EAE-C9F1-774099DFA443}"/>
                </a:ext>
              </a:extLst>
            </p:cNvPr>
            <p:cNvSpPr txBox="1"/>
            <p:nvPr/>
          </p:nvSpPr>
          <p:spPr>
            <a:xfrm>
              <a:off x="3847203" y="1846255"/>
              <a:ext cx="152399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Half silvered mirror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AA33ADC-53B3-9650-87D8-4958A5202FD0}"/>
                </a:ext>
              </a:extLst>
            </p:cNvPr>
            <p:cNvSpPr txBox="1"/>
            <p:nvPr/>
          </p:nvSpPr>
          <p:spPr>
            <a:xfrm>
              <a:off x="2181227" y="2204336"/>
              <a:ext cx="152399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Mirror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DB00BD9-C301-EEA9-BD9F-4925EDD923BA}"/>
                </a:ext>
              </a:extLst>
            </p:cNvPr>
            <p:cNvSpPr txBox="1"/>
            <p:nvPr/>
          </p:nvSpPr>
          <p:spPr>
            <a:xfrm>
              <a:off x="4865213" y="3615917"/>
              <a:ext cx="152399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Mirror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6EB1317-097E-2ADF-C29D-88CB8535CCFB}"/>
                </a:ext>
              </a:extLst>
            </p:cNvPr>
            <p:cNvSpPr txBox="1"/>
            <p:nvPr/>
          </p:nvSpPr>
          <p:spPr>
            <a:xfrm>
              <a:off x="4114801" y="2625852"/>
              <a:ext cx="24860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  <a:endParaRPr lang="en-US" noProof="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E65CD0E5-AF48-E4E1-2BA7-19AAA212FA2E}"/>
                </a:ext>
              </a:extLst>
            </p:cNvPr>
            <p:cNvSpPr txBox="1"/>
            <p:nvPr/>
          </p:nvSpPr>
          <p:spPr>
            <a:xfrm>
              <a:off x="3561394" y="2938046"/>
              <a:ext cx="24860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  <a:endParaRPr lang="en-US" noProof="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7C25F7F-41FD-5D26-337A-E84D4E6B13BA}"/>
                </a:ext>
              </a:extLst>
            </p:cNvPr>
            <p:cNvSpPr txBox="1"/>
            <p:nvPr/>
          </p:nvSpPr>
          <p:spPr>
            <a:xfrm>
              <a:off x="4171369" y="3221844"/>
              <a:ext cx="24860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0</a:t>
              </a:r>
              <a:endParaRPr lang="en-US" noProof="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B7CB175-643A-86D6-F231-7546AC619D42}"/>
                </a:ext>
              </a:extLst>
            </p:cNvPr>
            <p:cNvSpPr txBox="1"/>
            <p:nvPr/>
          </p:nvSpPr>
          <p:spPr>
            <a:xfrm>
              <a:off x="4932994" y="2895600"/>
              <a:ext cx="24860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0</a:t>
              </a:r>
              <a:endParaRPr lang="en-US" noProof="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BE7BAC6D-AE1A-443C-3323-2D83C463C88D}"/>
              </a:ext>
            </a:extLst>
          </p:cNvPr>
          <p:cNvSpPr txBox="1"/>
          <p:nvPr/>
        </p:nvSpPr>
        <p:spPr>
          <a:xfrm>
            <a:off x="-78179" y="1428690"/>
            <a:ext cx="24643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noProof="0" dirty="0">
                <a:latin typeface="Calibri" panose="020F0502020204030204" pitchFamily="34" charset="0"/>
                <a:cs typeface="Calibri" panose="020F0502020204030204" pitchFamily="34" charset="0"/>
              </a:rPr>
              <a:t>Experiment 2</a:t>
            </a:r>
          </a:p>
        </p:txBody>
      </p:sp>
    </p:spTree>
    <p:extLst>
      <p:ext uri="{BB962C8B-B14F-4D97-AF65-F5344CB8AC3E}">
        <p14:creationId xmlns:p14="http://schemas.microsoft.com/office/powerpoint/2010/main" val="1783456292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648120" y="6354585"/>
            <a:ext cx="1905000" cy="457200"/>
          </a:xfrm>
        </p:spPr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30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noProof="0" dirty="0">
                <a:latin typeface="Calibri" panose="020F0502020204030204" pitchFamily="34" charset="0"/>
                <a:cs typeface="Calibri" panose="020F0502020204030204" pitchFamily="34" charset="0"/>
              </a:rPr>
              <a:t>Eigenvalue Estimation</a:t>
            </a:r>
            <a:endParaRPr lang="en-US" noProof="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533400" y="1275570"/>
                <a:ext cx="7924800" cy="934230"/>
              </a:xfrm>
            </p:spPr>
            <p:txBody>
              <a:bodyPr/>
              <a:lstStyle/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Suppose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r>
                  <a:rPr lang="en-US" sz="1800" noProof="0" dirty="0"/>
                  <a:t> is an eigenstate of a unitary operator, </a:t>
                </a:r>
                <a14:m>
                  <m:oMath xmlns:m="http://schemas.openxmlformats.org/officeDocument/2006/math"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US" sz="1800" noProof="0" dirty="0"/>
                  <a:t>, so </a:t>
                </a:r>
                <a14:m>
                  <m:oMath xmlns:m="http://schemas.openxmlformats.org/officeDocument/2006/math"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|"/>
                        <m:endChr m:val="|"/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  <m:r>
                          <a:rPr lang="en-US" sz="1800" b="0" i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&gt; =</m:t>
                        </m:r>
                        <m:r>
                          <m:rPr>
                            <m:sty m:val="p"/>
                          </m:rPr>
                          <a:rPr lang="en-US" sz="1800" b="0" i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exp</m:t>
                        </m:r>
                        <m:d>
                          <m:dPr>
                            <m:ctrlP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𝜋</m:t>
                            </m:r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𝜙</m:t>
                            </m:r>
                          </m:e>
                        </m:d>
                      </m:e>
                    </m:d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1800" b="0" i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&gt;.</m:t>
                    </m:r>
                  </m:oMath>
                </a14:m>
                <a:r>
                  <a:rPr lang="en-US" sz="1800" noProof="0" dirty="0"/>
                  <a:t>  </a:t>
                </a:r>
                <a14:m>
                  <m:oMath xmlns:m="http://schemas.openxmlformats.org/officeDocument/2006/math">
                    <m:r>
                      <a:rPr lang="en-US" sz="1800" b="0" i="0" noProof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sz="1800" b="0" i="0" noProof="0" smtClean="0">
                        <a:latin typeface="Cambria Math" panose="02040503050406030204" pitchFamily="18" charset="0"/>
                      </a:rPr>
                      <m:t>&gt; = 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.</m:t>
                    </m:r>
                    <m:sSub>
                      <m:sSub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…</m:t>
                    </m:r>
                    <m:sSub>
                      <m:sSub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800" noProof="0" dirty="0"/>
                  <a:t> (a binary expansion) </a:t>
                </a:r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1600" noProof="0" dirty="0"/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33400" y="1275570"/>
                <a:ext cx="7924800" cy="934230"/>
              </a:xfrm>
              <a:blipFill>
                <a:blip r:embed="rId3"/>
                <a:stretch>
                  <a:fillRect l="-960" t="-45333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Group 21">
            <a:extLst>
              <a:ext uri="{FF2B5EF4-FFF2-40B4-BE49-F238E27FC236}">
                <a16:creationId xmlns:a16="http://schemas.microsoft.com/office/drawing/2014/main" id="{27E095B0-42CB-7747-E686-8BF7C2229F03}"/>
              </a:ext>
            </a:extLst>
          </p:cNvPr>
          <p:cNvGrpSpPr/>
          <p:nvPr/>
        </p:nvGrpSpPr>
        <p:grpSpPr>
          <a:xfrm>
            <a:off x="76200" y="2133179"/>
            <a:ext cx="8686800" cy="3962821"/>
            <a:chOff x="-152400" y="2056979"/>
            <a:chExt cx="8686800" cy="396282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94B712F1-53DC-38A9-C465-257B67A62CF9}"/>
                    </a:ext>
                  </a:extLst>
                </p:cNvPr>
                <p:cNvSpPr txBox="1"/>
                <p:nvPr/>
              </p:nvSpPr>
              <p:spPr>
                <a:xfrm>
                  <a:off x="2002575" y="5456563"/>
                  <a:ext cx="715093" cy="56323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80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𝑈</m:t>
                            </m:r>
                          </m:e>
                          <m:sup>
                            <m:sSup>
                              <m:sSupPr>
                                <m:ctrlPr>
                                  <a:rPr lang="en-US" sz="180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pPr>
                              <m:e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𝑛</m:t>
                                </m:r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−1</m:t>
                                </m:r>
                              </m:sup>
                            </m:sSup>
                          </m:sup>
                        </m:sSup>
                      </m:oMath>
                    </m:oMathPara>
                  </a14:m>
                  <a:endPara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94B712F1-53DC-38A9-C465-257B67A62C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02575" y="5456563"/>
                  <a:ext cx="715093" cy="563237"/>
                </a:xfrm>
                <a:prstGeom prst="rect">
                  <a:avLst/>
                </a:prstGeom>
                <a:blipFill>
                  <a:blip r:embed="rId4"/>
                  <a:stretch>
                    <a:fillRect l="-350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ED276CAF-1044-A14A-4A8D-5EC0DE5F63E9}"/>
                    </a:ext>
                  </a:extLst>
                </p:cNvPr>
                <p:cNvSpPr txBox="1"/>
                <p:nvPr/>
              </p:nvSpPr>
              <p:spPr>
                <a:xfrm>
                  <a:off x="3205632" y="5456563"/>
                  <a:ext cx="650085" cy="56323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80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𝑈</m:t>
                            </m:r>
                          </m:e>
                          <m:sup>
                            <m:sSup>
                              <m:sSupPr>
                                <m:ctrlPr>
                                  <a:rPr lang="en-US" sz="180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pPr>
                              <m:e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𝑛</m:t>
                                </m:r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−2</m:t>
                                </m:r>
                              </m:sup>
                            </m:sSup>
                          </m:sup>
                        </m:sSup>
                      </m:oMath>
                    </m:oMathPara>
                  </a14:m>
                  <a:endPara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ED276CAF-1044-A14A-4A8D-5EC0DE5F63E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05632" y="5456563"/>
                  <a:ext cx="650085" cy="563237"/>
                </a:xfrm>
                <a:prstGeom prst="rect">
                  <a:avLst/>
                </a:prstGeom>
                <a:blipFill>
                  <a:blip r:embed="rId5"/>
                  <a:stretch>
                    <a:fillRect l="-96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CB1992A2-DF9B-EE74-3CE5-B2731FD7456F}"/>
                    </a:ext>
                  </a:extLst>
                </p:cNvPr>
                <p:cNvSpPr txBox="1"/>
                <p:nvPr/>
              </p:nvSpPr>
              <p:spPr>
                <a:xfrm>
                  <a:off x="5725326" y="5456563"/>
                  <a:ext cx="715093" cy="56323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80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𝑈</m:t>
                            </m:r>
                          </m:e>
                          <m:sup>
                            <m:sSup>
                              <m:sSupPr>
                                <m:ctrlPr>
                                  <a:rPr lang="en-US" sz="180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pPr>
                              <m:e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0</m:t>
                                </m:r>
                              </m:sup>
                            </m:sSup>
                          </m:sup>
                        </m:sSup>
                      </m:oMath>
                    </m:oMathPara>
                  </a14:m>
                  <a:endPara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CB1992A2-DF9B-EE74-3CE5-B2731FD745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25326" y="5456563"/>
                  <a:ext cx="715093" cy="563237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E529DEA8-BB7C-14A7-55AF-4BF4C53C53B6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84068" y="2715833"/>
              <a:ext cx="192216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B86F93FC-7924-8501-01DE-0E07ED3B4B4D}"/>
                    </a:ext>
                  </a:extLst>
                </p:cNvPr>
                <p:cNvSpPr txBox="1"/>
                <p:nvPr/>
              </p:nvSpPr>
              <p:spPr>
                <a:xfrm>
                  <a:off x="1" y="2518891"/>
                  <a:ext cx="812667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noProof="0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B86F93FC-7924-8501-01DE-0E07ED3B4B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" y="2518891"/>
                  <a:ext cx="812667" cy="400110"/>
                </a:xfrm>
                <a:prstGeom prst="rect">
                  <a:avLst/>
                </a:prstGeom>
                <a:blipFill>
                  <a:blip r:embed="rId7"/>
                  <a:stretch>
                    <a:fillRect l="-4615" b="-1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088EC25-BA42-797F-E01A-898336B57EDC}"/>
                </a:ext>
              </a:extLst>
            </p:cNvPr>
            <p:cNvSpPr/>
            <p:nvPr/>
          </p:nvSpPr>
          <p:spPr bwMode="auto">
            <a:xfrm>
              <a:off x="812667" y="2498901"/>
              <a:ext cx="356351" cy="415051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323E75F-756D-7823-4312-E5C46DBCE681}"/>
                </a:ext>
              </a:extLst>
            </p:cNvPr>
            <p:cNvSpPr txBox="1"/>
            <p:nvPr/>
          </p:nvSpPr>
          <p:spPr>
            <a:xfrm>
              <a:off x="744088" y="2498901"/>
              <a:ext cx="4281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H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09C631E8-655C-2E46-E01E-608B8D534C60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193668" y="2703562"/>
              <a:ext cx="5591695" cy="7762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FD0F9C70-10FA-9574-773D-7C6F153D1FBA}"/>
                    </a:ext>
                  </a:extLst>
                </p:cNvPr>
                <p:cNvSpPr txBox="1"/>
                <p:nvPr/>
              </p:nvSpPr>
              <p:spPr>
                <a:xfrm>
                  <a:off x="-33152" y="4576291"/>
                  <a:ext cx="922020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noProof="0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FD0F9C70-10FA-9574-773D-7C6F153D1FB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33152" y="4576291"/>
                  <a:ext cx="922020" cy="400110"/>
                </a:xfrm>
                <a:prstGeom prst="rect">
                  <a:avLst/>
                </a:prstGeom>
                <a:blipFill>
                  <a:blip r:embed="rId8"/>
                  <a:stretch>
                    <a:fillRect b="-1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82C52723-2B95-54FB-7CB2-8073804C5F8C}"/>
                    </a:ext>
                  </a:extLst>
                </p:cNvPr>
                <p:cNvSpPr txBox="1"/>
                <p:nvPr/>
              </p:nvSpPr>
              <p:spPr>
                <a:xfrm>
                  <a:off x="-152400" y="3357091"/>
                  <a:ext cx="1117468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noProof="0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82C52723-2B95-54FB-7CB2-8073804C5F8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152400" y="3357091"/>
                  <a:ext cx="1117468" cy="400110"/>
                </a:xfrm>
                <a:prstGeom prst="rect">
                  <a:avLst/>
                </a:prstGeom>
                <a:blipFill>
                  <a:blip r:embed="rId9"/>
                  <a:stretch>
                    <a:fillRect b="-1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6058A302-F2F5-79DC-C02D-64373BD4A637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268319" y="2703562"/>
              <a:ext cx="0" cy="2730039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7097AAC-E092-2A65-3311-8EC302954EF4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043272" y="4702081"/>
              <a:ext cx="0" cy="73152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BDD24D1-7DA4-19F6-3133-1DFD85CBCDC9}"/>
                </a:ext>
              </a:extLst>
            </p:cNvPr>
            <p:cNvSpPr txBox="1"/>
            <p:nvPr/>
          </p:nvSpPr>
          <p:spPr>
            <a:xfrm>
              <a:off x="2412868" y="3661892"/>
              <a:ext cx="533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noProof="0" dirty="0"/>
                <a:t>…</a:t>
              </a:r>
              <a:endParaRPr lang="en-US" sz="1100" b="1" noProof="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4A3B81DF-657F-EBE4-4ABE-2283B88C0249}"/>
                    </a:ext>
                  </a:extLst>
                </p:cNvPr>
                <p:cNvSpPr txBox="1"/>
                <p:nvPr/>
              </p:nvSpPr>
              <p:spPr>
                <a:xfrm>
                  <a:off x="-152400" y="5448542"/>
                  <a:ext cx="1117468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4A3B81DF-657F-EBE4-4ABE-2283B88C024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152400" y="5448542"/>
                  <a:ext cx="1117468" cy="400110"/>
                </a:xfrm>
                <a:prstGeom prst="rect">
                  <a:avLst/>
                </a:prstGeom>
                <a:blipFill>
                  <a:blip r:embed="rId10"/>
                  <a:stretch>
                    <a:fillRect b="-90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745B9359-BA20-869D-C002-48BE6C924CDB}"/>
                </a:ext>
              </a:extLst>
            </p:cNvPr>
            <p:cNvSpPr/>
            <p:nvPr/>
          </p:nvSpPr>
          <p:spPr bwMode="auto">
            <a:xfrm>
              <a:off x="1890517" y="5433600"/>
              <a:ext cx="827151" cy="509999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0D53DD0A-363D-204A-6BEA-DCF795584108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84068" y="3528601"/>
              <a:ext cx="192216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1B89461E-2476-3FC3-D696-8CFBB77E9F12}"/>
                </a:ext>
              </a:extLst>
            </p:cNvPr>
            <p:cNvSpPr/>
            <p:nvPr/>
          </p:nvSpPr>
          <p:spPr bwMode="auto">
            <a:xfrm>
              <a:off x="812667" y="3325433"/>
              <a:ext cx="356351" cy="415051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086D95C-2E3D-8369-DF97-1BFB00C12ECD}"/>
                </a:ext>
              </a:extLst>
            </p:cNvPr>
            <p:cNvSpPr txBox="1"/>
            <p:nvPr/>
          </p:nvSpPr>
          <p:spPr>
            <a:xfrm>
              <a:off x="744088" y="3325433"/>
              <a:ext cx="4281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H</a:t>
              </a:r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25098643-EC32-3503-07C9-AC50ADF77ECD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05543" y="4778282"/>
              <a:ext cx="192216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3E1C3600-C0C1-1611-DBEE-45EAEC444D31}"/>
                </a:ext>
              </a:extLst>
            </p:cNvPr>
            <p:cNvSpPr/>
            <p:nvPr/>
          </p:nvSpPr>
          <p:spPr bwMode="auto">
            <a:xfrm>
              <a:off x="834142" y="4561350"/>
              <a:ext cx="356351" cy="415051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BDCE664-3BED-2E85-A643-002D42143DB4}"/>
                </a:ext>
              </a:extLst>
            </p:cNvPr>
            <p:cNvSpPr txBox="1"/>
            <p:nvPr/>
          </p:nvSpPr>
          <p:spPr>
            <a:xfrm>
              <a:off x="765563" y="4561350"/>
              <a:ext cx="4281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H</a:t>
              </a:r>
            </a:p>
          </p:txBody>
        </p: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9C723D79-F0F8-9217-25CC-AC8844513CA9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30877" y="5662201"/>
              <a:ext cx="1248591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BA2E0B0F-D235-30AB-FC84-1C94A1F0888F}"/>
                </a:ext>
              </a:extLst>
            </p:cNvPr>
            <p:cNvSpPr/>
            <p:nvPr/>
          </p:nvSpPr>
          <p:spPr bwMode="auto">
            <a:xfrm>
              <a:off x="3098668" y="5433601"/>
              <a:ext cx="751955" cy="509999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698AEEE1-205E-2E48-F12E-36A178604176}"/>
                </a:ext>
              </a:extLst>
            </p:cNvPr>
            <p:cNvSpPr/>
            <p:nvPr/>
          </p:nvSpPr>
          <p:spPr bwMode="auto">
            <a:xfrm>
              <a:off x="5613268" y="5433601"/>
              <a:ext cx="827151" cy="509999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30CEFFF3-BDAC-BFFB-8B35-97FE07D48F38}"/>
                </a:ext>
              </a:extLst>
            </p:cNvPr>
            <p:cNvSpPr txBox="1"/>
            <p:nvPr/>
          </p:nvSpPr>
          <p:spPr>
            <a:xfrm>
              <a:off x="4470268" y="5357401"/>
              <a:ext cx="533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noProof="0" dirty="0"/>
                <a:t>…</a:t>
              </a:r>
              <a:endParaRPr lang="en-US" sz="1100" b="1" noProof="0" dirty="0"/>
            </a:p>
          </p:txBody>
        </p:sp>
        <p:cxnSp>
          <p:nvCxnSpPr>
            <p:cNvPr id="30721" name="Straight Connector 30720">
              <a:extLst>
                <a:ext uri="{FF2B5EF4-FFF2-40B4-BE49-F238E27FC236}">
                  <a16:creationId xmlns:a16="http://schemas.microsoft.com/office/drawing/2014/main" id="{BF512327-49CD-020F-BF57-6A654F1151E8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193668" y="3556452"/>
              <a:ext cx="5591695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722" name="Straight Connector 30721">
              <a:extLst>
                <a:ext uri="{FF2B5EF4-FFF2-40B4-BE49-F238E27FC236}">
                  <a16:creationId xmlns:a16="http://schemas.microsoft.com/office/drawing/2014/main" id="{73AB3B25-E11E-8C1D-C7F7-4B9191C9B824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193668" y="4697055"/>
              <a:ext cx="5591695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726" name="Straight Connector 30725">
              <a:extLst>
                <a:ext uri="{FF2B5EF4-FFF2-40B4-BE49-F238E27FC236}">
                  <a16:creationId xmlns:a16="http://schemas.microsoft.com/office/drawing/2014/main" id="{891426EC-B25B-ECAF-12C3-357034356106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476334" y="3558830"/>
              <a:ext cx="18915" cy="1865375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730" name="Straight Connector 30729">
              <a:extLst>
                <a:ext uri="{FF2B5EF4-FFF2-40B4-BE49-F238E27FC236}">
                  <a16:creationId xmlns:a16="http://schemas.microsoft.com/office/drawing/2014/main" id="{0E333BFB-F26A-FB0C-802C-20DCFB1B34E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754052" y="5662201"/>
              <a:ext cx="344616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732" name="Straight Connector 30731">
              <a:extLst>
                <a:ext uri="{FF2B5EF4-FFF2-40B4-BE49-F238E27FC236}">
                  <a16:creationId xmlns:a16="http://schemas.microsoft.com/office/drawing/2014/main" id="{DC496374-FD3F-5901-1298-38380FB13CA8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860668" y="5662201"/>
              <a:ext cx="344616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733" name="Straight Connector 30732">
              <a:extLst>
                <a:ext uri="{FF2B5EF4-FFF2-40B4-BE49-F238E27FC236}">
                  <a16:creationId xmlns:a16="http://schemas.microsoft.com/office/drawing/2014/main" id="{E685CC43-1DA8-6C64-2A91-7A6808CC18CA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268652" y="5662201"/>
              <a:ext cx="344616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734" name="Straight Connector 30733">
              <a:extLst>
                <a:ext uri="{FF2B5EF4-FFF2-40B4-BE49-F238E27FC236}">
                  <a16:creationId xmlns:a16="http://schemas.microsoft.com/office/drawing/2014/main" id="{860C5522-F5E6-E8F1-B31D-16B4350F81A9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451468" y="5662201"/>
              <a:ext cx="333895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739" name="TextBox 30738">
                  <a:extLst>
                    <a:ext uri="{FF2B5EF4-FFF2-40B4-BE49-F238E27FC236}">
                      <a16:creationId xmlns:a16="http://schemas.microsoft.com/office/drawing/2014/main" id="{C60C1551-2485-ED1A-54F1-E3DDA69275CD}"/>
                    </a:ext>
                  </a:extLst>
                </p:cNvPr>
                <p:cNvSpPr txBox="1"/>
                <p:nvPr/>
              </p:nvSpPr>
              <p:spPr>
                <a:xfrm>
                  <a:off x="8247077" y="3429000"/>
                  <a:ext cx="287323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𝜉</m:t>
                        </m:r>
                      </m:oMath>
                    </m:oMathPara>
                  </a14:m>
                  <a:endParaRPr lang="en-US" sz="2000" noProof="0" dirty="0"/>
                </a:p>
              </p:txBody>
            </p:sp>
          </mc:Choice>
          <mc:Fallback xmlns="">
            <p:sp>
              <p:nvSpPr>
                <p:cNvPr id="30739" name="TextBox 30738">
                  <a:extLst>
                    <a:ext uri="{FF2B5EF4-FFF2-40B4-BE49-F238E27FC236}">
                      <a16:creationId xmlns:a16="http://schemas.microsoft.com/office/drawing/2014/main" id="{C60C1551-2485-ED1A-54F1-E3DDA69275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47077" y="3429000"/>
                  <a:ext cx="287323" cy="307777"/>
                </a:xfrm>
                <a:prstGeom prst="rect">
                  <a:avLst/>
                </a:prstGeom>
                <a:blipFill>
                  <a:blip r:embed="rId11"/>
                  <a:stretch>
                    <a:fillRect l="-37500" t="-4167" b="-3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0A19FE54-FC6B-69C7-07F0-7C678B4E0D75}"/>
                    </a:ext>
                  </a:extLst>
                </p:cNvPr>
                <p:cNvSpPr txBox="1"/>
                <p:nvPr/>
              </p:nvSpPr>
              <p:spPr>
                <a:xfrm>
                  <a:off x="6984868" y="5486400"/>
                  <a:ext cx="1117468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0A19FE54-FC6B-69C7-07F0-7C678B4E0D7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84868" y="5486400"/>
                  <a:ext cx="1117468" cy="400110"/>
                </a:xfrm>
                <a:prstGeom prst="rect">
                  <a:avLst/>
                </a:prstGeom>
                <a:blipFill>
                  <a:blip r:embed="rId12"/>
                  <a:stretch>
                    <a:fillRect b="-937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CFDF73E3-14EF-29BB-55A8-73600430AA6B}"/>
                    </a:ext>
                  </a:extLst>
                </p:cNvPr>
                <p:cNvSpPr txBox="1"/>
                <p:nvPr/>
              </p:nvSpPr>
              <p:spPr>
                <a:xfrm>
                  <a:off x="4205284" y="2056979"/>
                  <a:ext cx="3643316" cy="54325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noAutofit/>
                </a:bodyPr>
                <a:lstStyle/>
                <a:p>
                  <a14:m>
                    <m:oMath xmlns:m="http://schemas.openxmlformats.org/officeDocument/2006/math">
                      <m:f>
                        <m:fPr>
                          <m:ctrlPr>
                            <a:rPr lang="en-US" sz="200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00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000" b="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r>
                        <a:rPr lang="en-US" sz="2000" b="0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000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0&gt;+</m:t>
                          </m:r>
                          <m:func>
                            <m:funcPr>
                              <m:ctrlPr>
                                <a:rPr lang="en-US" sz="2000" b="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 b="0" i="0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000" b="0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2000" b="0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sz="2000" b="0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sSup>
                                    <m:sSupPr>
                                      <m:ctrlPr>
                                        <a:rPr lang="en-US" sz="2000" b="0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b="0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𝜔</m:t>
                                      </m:r>
                                      <m:r>
                                        <a:rPr lang="en-US" sz="2000" b="0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r>
                                        <a:rPr lang="en-US" sz="2000" b="0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sz="2000" b="0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−1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func>
                        </m:e>
                      </m:d>
                      <m:r>
                        <a:rPr lang="en-US" sz="2000" b="0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1&gt;</m:t>
                      </m:r>
                    </m:oMath>
                  </a14:m>
                  <a:r>
                    <a:rPr lang="en-US" sz="2000" noProof="0" dirty="0"/>
                    <a:t>)</a:t>
                  </a: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CFDF73E3-14EF-29BB-55A8-73600430AA6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05284" y="2056979"/>
                  <a:ext cx="3643316" cy="543252"/>
                </a:xfrm>
                <a:prstGeom prst="rect">
                  <a:avLst/>
                </a:prstGeom>
                <a:blipFill>
                  <a:blip r:embed="rId13"/>
                  <a:stretch>
                    <a:fillRect t="-2326" r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F7C8E92D-D34C-99AB-4863-A850C3E1656F}"/>
                    </a:ext>
                  </a:extLst>
                </p:cNvPr>
                <p:cNvSpPr txBox="1"/>
                <p:nvPr/>
              </p:nvSpPr>
              <p:spPr>
                <a:xfrm>
                  <a:off x="4205284" y="2895600"/>
                  <a:ext cx="3643316" cy="54325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no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200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200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rad>
                          </m:den>
                        </m:f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0&gt;+</m:t>
                            </m:r>
                            <m:func>
                              <m:func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000" b="0" i="0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exp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sz="2000" b="0" i="1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b="0" i="1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2000" b="0" i="1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𝜋</m:t>
                                    </m:r>
                                    <m:r>
                                      <a:rPr lang="en-US" sz="2000" b="0" i="1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  <m:sSup>
                                      <m:sSupPr>
                                        <m:ctrlPr>
                                          <a:rPr lang="en-US" sz="2000" b="0" i="1" noProof="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000" i="1" noProof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  <m:r>
                                          <a:rPr lang="en-US" sz="2000" i="1" noProof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  <m:sup>
                                        <m:r>
                                          <a:rPr lang="en-US" sz="2000" b="0" i="1" noProof="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en-US" sz="2000" b="0" i="1" noProof="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−2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</m:func>
                          </m:e>
                        </m:d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1&gt;)</m:t>
                        </m:r>
                      </m:oMath>
                    </m:oMathPara>
                  </a14:m>
                  <a:endParaRPr lang="en-US" sz="2000" noProof="0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F7C8E92D-D34C-99AB-4863-A850C3E165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05284" y="2895600"/>
                  <a:ext cx="3643316" cy="543252"/>
                </a:xfrm>
                <a:prstGeom prst="rect">
                  <a:avLst/>
                </a:prstGeom>
                <a:blipFill>
                  <a:blip r:embed="rId14"/>
                  <a:stretch>
                    <a:fillRect b="-302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CB8338B3-90B8-F225-4381-EBB3E9C32161}"/>
                    </a:ext>
                  </a:extLst>
                </p:cNvPr>
                <p:cNvSpPr txBox="1"/>
                <p:nvPr/>
              </p:nvSpPr>
              <p:spPr>
                <a:xfrm>
                  <a:off x="4173197" y="3991509"/>
                  <a:ext cx="3827803" cy="54325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no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200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200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rad>
                          </m:den>
                        </m:f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0&gt;+</m:t>
                            </m:r>
                            <m:func>
                              <m:func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000" b="0" i="0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exp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sz="2000" b="0" i="1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i="1" noProof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2000" i="1" noProof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𝜋</m:t>
                                    </m:r>
                                    <m:r>
                                      <a:rPr lang="en-US" sz="2000" i="1" noProof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2000" i="1" noProof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  <m:sSup>
                                      <m:sSupPr>
                                        <m:ctrlPr>
                                          <a:rPr lang="en-US" sz="2000" b="0" i="1" noProof="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000" b="0" i="1" noProof="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  <m:sup>
                                        <m:r>
                                          <a:rPr lang="en-US" sz="2000" b="0" i="1" noProof="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</m:func>
                          </m:e>
                        </m:d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1&gt;)</m:t>
                        </m:r>
                      </m:oMath>
                    </m:oMathPara>
                  </a14:m>
                  <a:endParaRPr lang="en-US" sz="2000" noProof="0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CB8338B3-90B8-F225-4381-EBB3E9C3216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73197" y="3991509"/>
                  <a:ext cx="3827803" cy="543252"/>
                </a:xfrm>
                <a:prstGeom prst="rect">
                  <a:avLst/>
                </a:prstGeom>
                <a:blipFill>
                  <a:blip r:embed="rId15"/>
                  <a:stretch>
                    <a:fillRect b="-302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Right Brace 19">
              <a:extLst>
                <a:ext uri="{FF2B5EF4-FFF2-40B4-BE49-F238E27FC236}">
                  <a16:creationId xmlns:a16="http://schemas.microsoft.com/office/drawing/2014/main" id="{AFF20EB2-4190-8E13-C3B0-13CCB621A845}"/>
                </a:ext>
              </a:extLst>
            </p:cNvPr>
            <p:cNvSpPr/>
            <p:nvPr/>
          </p:nvSpPr>
          <p:spPr bwMode="auto">
            <a:xfrm>
              <a:off x="7848600" y="2209800"/>
              <a:ext cx="322277" cy="2720882"/>
            </a:xfrm>
            <a:prstGeom prst="rightBrace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2147517616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212651-15E5-AE20-8BF5-2AB8B8103F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9C7B42F7-F1BD-BB48-41E3-2EF443204D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48120" y="6354585"/>
            <a:ext cx="1905000" cy="457200"/>
          </a:xfrm>
        </p:spPr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31</a:t>
            </a:fld>
            <a:endParaRPr lang="en-US" noProof="0" dirty="0"/>
          </a:p>
        </p:txBody>
      </p:sp>
      <p:sp>
        <p:nvSpPr>
          <p:cNvPr id="30724" name="Rectangle 2">
            <a:extLst>
              <a:ext uri="{FF2B5EF4-FFF2-40B4-BE49-F238E27FC236}">
                <a16:creationId xmlns:a16="http://schemas.microsoft.com/office/drawing/2014/main" id="{F5AB3DFA-E54A-EDEE-D4ED-BF6E052C105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noProof="0" dirty="0">
                <a:latin typeface="Calibri" panose="020F0502020204030204" pitchFamily="34" charset="0"/>
                <a:cs typeface="Calibri" panose="020F0502020204030204" pitchFamily="34" charset="0"/>
              </a:rPr>
              <a:t>Eigenvalue Estimation</a:t>
            </a:r>
            <a:endParaRPr lang="en-US" noProof="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307E943E-B2C7-DFE3-8F8C-ABF2E0D2B257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228600" y="1961370"/>
                <a:ext cx="8610600" cy="3296430"/>
              </a:xfrm>
            </p:spPr>
            <p:txBody>
              <a:bodyPr>
                <a:noAutofit/>
              </a:bodyPr>
              <a:lstStyle/>
              <a:p>
                <a:pPr marL="457189" indent="-457189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400" b="0" i="1" noProof="0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</m:t>
                    </m:r>
                    <m:func>
                      <m:funcPr>
                        <m:ctrlPr>
                          <a:rPr lang="en-US" sz="24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sz="24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24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  <m:r>
                              <a:rPr lang="en-US" sz="24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𝜋</m:t>
                            </m:r>
                            <m:r>
                              <a:rPr lang="en-US" sz="24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  <m:r>
                              <a:rPr lang="en-US" sz="24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𝜙</m:t>
                            </m:r>
                          </m:e>
                        </m:d>
                      </m:e>
                    </m:func>
                    <m:r>
                      <a:rPr lang="en-US" sz="24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 |</m:t>
                    </m:r>
                    <m:r>
                      <a:rPr lang="en-US" sz="24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4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r>
                  <a:rPr lang="en-US" sz="24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so</a:t>
                </a:r>
                <a14:m>
                  <m:oMath xmlns:m="http://schemas.openxmlformats.org/officeDocument/2006/math">
                    <m:r>
                      <a:rPr lang="en-US" sz="2400" b="0" i="0" noProof="0" smtClean="0">
                        <a:latin typeface="Cambria Math" panose="02040503050406030204" pitchFamily="18" charset="0"/>
                      </a:rPr>
                      <m:t>  </m:t>
                    </m:r>
                    <m:sSup>
                      <m:sSupPr>
                        <m:ctrlPr>
                          <a:rPr lang="en-US" sz="2400" b="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noProof="0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sSup>
                          <m:sSupPr>
                            <m:ctrlPr>
                              <a:rPr lang="en-US" sz="24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</m:sSup>
                      </m:sup>
                    </m:sSup>
                    <m:r>
                      <a:rPr lang="en-US" sz="2400" i="1" noProof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4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4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</m:t>
                    </m:r>
                    <m:func>
                      <m:funcPr>
                        <m:ctrlPr>
                          <a:rPr lang="en-US" sz="24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sz="24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24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  <m:r>
                              <a:rPr lang="en-US" sz="24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𝜋</m:t>
                            </m:r>
                            <m:r>
                              <a:rPr lang="en-US" sz="24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  <m:r>
                              <a:rPr lang="en-US" sz="24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𝜙</m:t>
                            </m:r>
                            <m:sSup>
                              <m:sSupPr>
                                <m:ctrlPr>
                                  <a:rPr lang="en-US" sz="240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sz="24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𝑗</m:t>
                                </m:r>
                              </m:sup>
                            </m:sSup>
                          </m:e>
                        </m:d>
                      </m:e>
                    </m:func>
                    <m:r>
                      <a:rPr lang="en-US" sz="24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 |</m:t>
                    </m:r>
                    <m:r>
                      <a:rPr lang="en-US" sz="24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4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  <m:r>
                      <a:rPr lang="en-US" sz="2400" b="0" i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.</m:t>
                    </m:r>
                  </m:oMath>
                </a14:m>
                <a:endParaRPr lang="en-US" sz="2400" b="0" noProof="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24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Applying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40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𝑄𝐹𝑇</m:t>
                            </m:r>
                          </m:e>
                          <m:sub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𝑛</m:t>
                            </m:r>
                          </m:sub>
                        </m:sSub>
                      </m:e>
                      <m:sup>
                        <m: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2400" noProof="0" dirty="0"/>
                  <a:t> to </a:t>
                </a:r>
                <a14:m>
                  <m:oMath xmlns:m="http://schemas.openxmlformats.org/officeDocument/2006/math">
                    <m:r>
                      <a:rPr lang="en-US" sz="24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𝜉</m:t>
                    </m:r>
                  </m:oMath>
                </a14:m>
                <a:r>
                  <a:rPr lang="en-US" sz="2400" noProof="0" dirty="0"/>
                  <a:t>, gives </a:t>
                </a:r>
                <a14:m>
                  <m:oMath xmlns:m="http://schemas.openxmlformats.org/officeDocument/2006/math">
                    <m:r>
                      <a:rPr lang="en-US" sz="2400" b="0" i="1" noProof="0" smtClean="0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sz="24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noProof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400" b="0" i="1" noProof="0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sz="24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noProof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400" b="0" i="1" noProof="0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2400" b="0" i="1" noProof="0" smtClean="0">
                        <a:latin typeface="Cambria Math" panose="02040503050406030204" pitchFamily="18" charset="0"/>
                      </a:rPr>
                      <m:t>, …,</m:t>
                    </m:r>
                    <m:sSub>
                      <m:sSubPr>
                        <m:ctrlPr>
                          <a:rPr lang="en-US" sz="24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noProof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noProof="0" smtClean="0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2400" noProof="0" dirty="0"/>
                  <a:t> , where </a:t>
                </a:r>
                <a14:m>
                  <m:oMath xmlns:m="http://schemas.openxmlformats.org/officeDocument/2006/math">
                    <m:r>
                      <a:rPr lang="en-US" sz="2400" b="0" i="1" noProof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=.</m:t>
                    </m:r>
                    <m:sSub>
                      <m:sSubPr>
                        <m:ctrlP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…</m:t>
                    </m:r>
                    <m:sSub>
                      <m:sSubPr>
                        <m:ctrlP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sz="2400" noProof="0" dirty="0"/>
              </a:p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24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Measure </a:t>
                </a:r>
                <a14:m>
                  <m:oMath xmlns:m="http://schemas.openxmlformats.org/officeDocument/2006/math">
                    <m:r>
                      <a:rPr lang="en-US" sz="24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𝜒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  </m:t>
                    </m:r>
                  </m:oMath>
                </a14:m>
                <a:r>
                  <a:rPr lang="en-US" sz="24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to get </a:t>
                </a:r>
                <a14:m>
                  <m:oMath xmlns:m="http://schemas.openxmlformats.org/officeDocument/2006/math">
                    <m:r>
                      <a:rPr lang="en-US" sz="24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𝜙</m:t>
                    </m:r>
                  </m:oMath>
                </a14:m>
                <a:endParaRPr lang="en-US" sz="24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189" indent="-457189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400" i="1" noProof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noProof="0" smtClean="0">
                            <a:latin typeface="Cambria Math" panose="02040503050406030204" pitchFamily="18" charset="0"/>
                          </a:rPr>
                          <m:t>𝑦</m:t>
                        </m:r>
                      </m:num>
                      <m:den>
                        <m:sSup>
                          <m:sSupPr>
                            <m:ctrlPr>
                              <a:rPr lang="en-US" sz="2400" i="1" noProof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400" noProof="0" dirty="0"/>
                  <a:t> is a good estimate for </a:t>
                </a:r>
                <a14:m>
                  <m:oMath xmlns:m="http://schemas.openxmlformats.org/officeDocument/2006/math">
                    <m:r>
                      <a:rPr lang="en-US" sz="24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num>
                      <m:den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den>
                    </m:f>
                  </m:oMath>
                </a14:m>
                <a:endParaRPr lang="en-US" sz="2400" noProof="0" dirty="0"/>
              </a:p>
              <a:p>
                <a:pPr marL="457189" indent="-457189" defTabSz="912791">
                  <a:lnSpc>
                    <a:spcPct val="90000"/>
                  </a:lnSpc>
                </a:pPr>
                <a:endParaRPr lang="en-US" sz="1800" noProof="0" dirty="0"/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r>
                  <a:rPr lang="en-US" sz="1600" noProof="0" dirty="0"/>
                  <a:t>.</a:t>
                </a:r>
              </a:p>
            </p:txBody>
          </p:sp>
        </mc:Choice>
        <mc:Fallback xmlns="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307E943E-B2C7-DFE3-8F8C-ABF2E0D2B25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28600" y="1961370"/>
                <a:ext cx="8610600" cy="3296430"/>
              </a:xfrm>
              <a:blipFill>
                <a:blip r:embed="rId3"/>
                <a:stretch>
                  <a:fillRect l="-1180" t="-3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09402872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32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381000"/>
            <a:ext cx="8839200" cy="685800"/>
          </a:xfrm>
        </p:spPr>
        <p:txBody>
          <a:bodyPr/>
          <a:lstStyle/>
          <a:p>
            <a:r>
              <a:rPr lang="en-US" sz="4000" noProof="0" dirty="0"/>
              <a:t>Factorization using order finding (Shor)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61389" y="2057400"/>
                <a:ext cx="8377811" cy="3962400"/>
              </a:xfrm>
            </p:spPr>
            <p:txBody>
              <a:bodyPr/>
              <a:lstStyle/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Suppose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𝑁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𝑝𝑞</m:t>
                    </m:r>
                  </m:oMath>
                </a14:m>
                <a:r>
                  <a:rPr lang="en-US" sz="2000" noProof="0" dirty="0"/>
                  <a:t> 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and</a:t>
                </a:r>
                <a:r>
                  <a:rPr lang="en-US" sz="2000" noProof="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𝑟</m:t>
                        </m:r>
                      </m:sup>
                    </m:sSup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=1 (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noProof="0" dirty="0"/>
                  <a:t> 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then</a:t>
                </a:r>
                <a:r>
                  <a:rPr lang="en-US" sz="2000" noProof="0" dirty="0"/>
                  <a:t>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=0 </m:t>
                    </m:r>
                    <m:d>
                      <m:d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  <m:d>
                          <m:d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𝑝𝑞</m:t>
                            </m:r>
                          </m:e>
                        </m:d>
                      </m:e>
                    </m:d>
                  </m:oMath>
                </a14:m>
                <a:endParaRPr lang="en-US" sz="2000" noProof="0" dirty="0"/>
              </a:p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If</a:t>
                </a:r>
                <a:r>
                  <a:rPr lang="en-US" sz="2000" noProof="0" dirty="0"/>
                  <a:t>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sz="2000" noProof="0" dirty="0"/>
                  <a:t> 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is even, say</a:t>
                </a:r>
                <a:r>
                  <a:rPr lang="en-US" sz="2000" noProof="0" dirty="0"/>
                  <a:t>,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=2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000" noProof="0" dirty="0"/>
                  <a:t>,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p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d>
                      <m:d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p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=0 (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𝑝𝑞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noProof="0" dirty="0"/>
                  <a:t>.</a:t>
                </a:r>
              </a:p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There is a good chance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i="1" noProof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p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</m:oMath>
                </a14:m>
                <a:r>
                  <a:rPr lang="en-US" sz="2000" noProof="0" dirty="0"/>
                  <a:t> 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but</a:t>
                </a:r>
                <a:r>
                  <a:rPr lang="en-US" sz="2000" noProof="0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ctrlPr>
                              <a:rPr lang="en-US" sz="2000" i="1" noProof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p>
                            </m:sSup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e>
                    </m:d>
                    <m:r>
                      <a:rPr lang="en-US" sz="2000" b="0" i="0" noProof="0" smtClean="0">
                        <a:latin typeface="Cambria Math" panose="02040503050406030204" pitchFamily="18" charset="0"/>
                      </a:rPr>
                      <m:t>=1.</m:t>
                    </m:r>
                  </m:oMath>
                </a14:m>
                <a:r>
                  <a:rPr lang="en-US" sz="2000" noProof="0" dirty="0"/>
                  <a:t> </a:t>
                </a:r>
              </a:p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Then</a:t>
                </a:r>
                <a:r>
                  <a:rPr lang="en-US" sz="2000" noProof="0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2000" i="1" noProof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p>
                            </m:sSup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0" noProof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000" b="0" i="0" noProof="0" smtClean="0">
                            <a:latin typeface="Cambria Math" panose="02040503050406030204" pitchFamily="18" charset="0"/>
                          </a:rPr>
                          <m:t>N</m:t>
                        </m:r>
                      </m:e>
                    </m:d>
                    <m:r>
                      <a:rPr lang="en-US" sz="2000" b="0" i="0" noProof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 b="0" i="0" noProof="0" smtClean="0">
                        <a:latin typeface="Cambria Math" panose="02040503050406030204" pitchFamily="18" charset="0"/>
                      </a:rPr>
                      <m:t>p</m:t>
                    </m:r>
                  </m:oMath>
                </a14:m>
                <a:r>
                  <a:rPr lang="en-US" sz="2000" noProof="0" dirty="0"/>
                  <a:t>. 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Voila!</a:t>
                </a:r>
              </a:p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Note that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&gt; =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 sz="2000" b="0" i="0" noProof="0" smtClean="0">
                            <a:latin typeface="Cambria Math" panose="02040503050406030204" pitchFamily="18" charset="0"/>
                          </a:rPr>
                          <m:t>exp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⁡(−</m:t>
                        </m:r>
                        <m:f>
                          <m:f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𝑖𝑘𝑡</m:t>
                            </m:r>
                          </m:num>
                          <m:den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)|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𝑘</m:t>
                        </m:r>
                        <m:d>
                          <m:d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𝑚𝑜𝑑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</m:d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&gt;</m:t>
                        </m:r>
                      </m:e>
                    </m:nary>
                  </m:oMath>
                </a14:m>
                <a:r>
                  <a:rPr lang="en-US" sz="2000" noProof="0" dirty="0"/>
                  <a:t> 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is an eigenvalue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=|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𝑥𝑘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2000" noProof="0" dirty="0"/>
                  <a:t>.  </a:t>
                </a:r>
              </a:p>
              <a:p>
                <a:pPr defTabSz="912791">
                  <a:lnSpc>
                    <a:spcPct val="90000"/>
                  </a:lnSpc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In Shor</a:t>
                </a:r>
                <a:r>
                  <a:rPr lang="en-US" sz="2000" noProof="0" dirty="0"/>
                  <a:t>,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|1&gt; =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rad>
                      </m:den>
                    </m:f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&gt;</m:t>
                        </m:r>
                      </m:e>
                    </m:nary>
                  </m:oMath>
                </a14:m>
                <a:r>
                  <a:rPr lang="en-US" sz="2000" noProof="0" dirty="0"/>
                  <a:t>.</a:t>
                </a:r>
              </a:p>
              <a:p>
                <a:pPr defTabSz="912791">
                  <a:lnSpc>
                    <a:spcPct val="90000"/>
                  </a:lnSpc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Applying</a:t>
                </a:r>
                <a:r>
                  <a:rPr lang="en-US" sz="2000" noProof="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𝑄𝐹𝑇</m:t>
                        </m:r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2000" noProof="0" dirty="0"/>
                  <a:t> 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to control gives phase of eigenvalues</a:t>
                </a:r>
              </a:p>
              <a:p>
                <a:pPr defTabSz="912791">
                  <a:lnSpc>
                    <a:spcPct val="90000"/>
                  </a:lnSpc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Measurement of target gives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|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𝑠</m:t>
                        </m:r>
                      </m:num>
                      <m:den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2000" noProof="0" dirty="0"/>
                  <a:t> with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noProof="0" smtClean="0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(|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&gt;)</m:t>
                        </m:r>
                      </m:e>
                    </m:func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den>
                    </m:f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|</m:t>
                        </m:r>
                        <m:f>
                          <m:f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p>
                              <m:sSup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p>
                                <m:sSup>
                                  <m:sSupPr>
                                    <m:ctrlPr>
                                      <a:rPr lang="en-US" sz="2000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b="0" i="1" noProof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sz="2000" b="0" i="1" noProof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</m:sSup>
                              </m:sup>
                            </m:sSup>
                          </m:num>
                          <m:den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 noProof="0" dirty="0"/>
                  <a:t>, 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where</a:t>
                </a:r>
                <a:r>
                  <a:rPr lang="en-US" sz="2000" noProof="0" dirty="0"/>
                  <a:t>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 b="0" i="0" noProof="0" smtClean="0">
                        <a:latin typeface="Cambria Math" panose="02040503050406030204" pitchFamily="18" charset="0"/>
                      </a:rPr>
                      <m:t>exp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⁡(−2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num>
                      <m:den>
                        <m:sSup>
                          <m:sSup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den>
                    </m:f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))</m:t>
                    </m:r>
                  </m:oMath>
                </a14:m>
                <a:endParaRPr lang="en-US" sz="2000" noProof="0" dirty="0"/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61389" y="2057400"/>
                <a:ext cx="8377811" cy="3962400"/>
              </a:xfrm>
              <a:blipFill>
                <a:blip r:embed="rId3"/>
                <a:stretch>
                  <a:fillRect l="-758" t="-1278" b="-22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46943899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33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Order Finding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381000" y="1295400"/>
                <a:ext cx="8610600" cy="5029200"/>
              </a:xfrm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pPr marL="0" indent="0" defTabSz="912791">
                  <a:spcBef>
                    <a:spcPts val="0"/>
                  </a:spcBef>
                  <a:buNone/>
                </a:pPr>
                <a:r>
                  <a:rPr lang="en-US" sz="2000" u="sng" kern="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Problem</a:t>
                </a:r>
                <a:r>
                  <a:rPr lang="en-US" sz="2000" kern="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 Given </a:t>
                </a:r>
                <a14:m>
                  <m:oMath xmlns:m="http://schemas.openxmlformats.org/officeDocument/2006/math">
                    <m:r>
                      <a:rPr lang="en-US" sz="2000" b="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𝑎</m:t>
                    </m:r>
                    <m:r>
                      <a:rPr lang="en-US" sz="2000" b="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 </m:t>
                    </m:r>
                    <m:r>
                      <a:rPr lang="en-US" sz="2000" b="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𝑁</m:t>
                    </m:r>
                    <m:r>
                      <a:rPr lang="en-US" sz="2000" b="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∈</m:t>
                    </m:r>
                    <m:r>
                      <a:rPr lang="en-US" sz="20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ℤ</m:t>
                    </m:r>
                  </m:oMath>
                </a14:m>
                <a:r>
                  <a:rPr lang="en-US" sz="2000" kern="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with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𝑎</m:t>
                        </m:r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𝑁</m:t>
                        </m:r>
                      </m:e>
                    </m:d>
                    <m:r>
                      <a:rPr lang="en-US" sz="2000" b="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=1</m:t>
                    </m:r>
                  </m:oMath>
                </a14:m>
                <a:r>
                  <a:rPr lang="en-US" sz="2000" kern="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find </a:t>
                </a:r>
                <a14:m>
                  <m:oMath xmlns:m="http://schemas.openxmlformats.org/officeDocument/2006/math">
                    <m:r>
                      <a:rPr lang="en-US" sz="2000" b="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𝑟</m:t>
                    </m:r>
                    <m:r>
                      <a:rPr lang="en-US" sz="2000" b="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: </m:t>
                    </m:r>
                    <m:sSup>
                      <m:sSupPr>
                        <m:ctrlPr>
                          <a:rPr lang="en-US" sz="20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𝑎</m:t>
                        </m:r>
                      </m:e>
                      <m:sup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𝑟</m:t>
                        </m:r>
                      </m:sup>
                    </m:sSup>
                    <m:d>
                      <m:dPr>
                        <m:ctrlPr>
                          <a:rPr lang="en-US" sz="20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𝑚𝑜𝑑</m:t>
                        </m:r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 </m:t>
                        </m:r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𝑁</m:t>
                        </m:r>
                      </m:e>
                    </m:d>
                    <m:r>
                      <a:rPr lang="en-US" sz="2000" b="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=1</m:t>
                    </m:r>
                  </m:oMath>
                </a14:m>
                <a:endParaRPr lang="en-US" sz="2000" kern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defTabSz="912791">
                  <a:spcBef>
                    <a:spcPts val="200"/>
                  </a:spcBef>
                  <a:buNone/>
                </a:pPr>
                <a:endParaRPr lang="en-US" sz="18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189" indent="-457189" defTabSz="912791">
                  <a:spcBef>
                    <a:spcPts val="200"/>
                  </a:spcBef>
                  <a:buFont typeface="+mj-lt"/>
                  <a:buAutoNum type="arabicPeriod"/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Choose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: </m:t>
                    </m:r>
                    <m:sSup>
                      <m:sSup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sup>
                    </m:sSup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≥2</m:t>
                    </m:r>
                    <m:sSup>
                      <m:sSup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𝑟</m:t>
                        </m:r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189" indent="-457189" defTabSz="912791">
                  <a:spcBef>
                    <a:spcPts val="200"/>
                  </a:spcBef>
                  <a:buFont typeface="+mj-lt"/>
                  <a:buAutoNum type="arabicPeriod"/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Initialize control register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|000…0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&gt; =|0&gt;</m:t>
                        </m:r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⊗2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189" indent="-457189" defTabSz="912791">
                  <a:spcBef>
                    <a:spcPts val="200"/>
                  </a:spcBef>
                  <a:buFont typeface="+mj-lt"/>
                  <a:buAutoNum type="arabicPeriod"/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Initialize target register to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=|000…01&gt; =</m:t>
                    </m:r>
                    <m:sSup>
                      <m:sSup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|000…0&gt; =|0&gt;</m:t>
                        </m:r>
                      </m:e>
                      <m:sup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⊗2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sup>
                    </m:sSup>
                    <m:r>
                      <a:rPr lang="en-US" sz="2000" b="0" i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⊗|1&gt;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189" indent="-457189" defTabSz="912791">
                  <a:spcBef>
                    <a:spcPts val="200"/>
                  </a:spcBef>
                  <a:buFont typeface="+mj-lt"/>
                  <a:buAutoNum type="arabicPeriod"/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Apply </a:t>
                </a:r>
                <a14:m>
                  <m:oMath xmlns:m="http://schemas.openxmlformats.org/officeDocument/2006/math">
                    <m:r>
                      <a:rPr lang="en-US" sz="2000" i="1" noProof="0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𝐹𝑇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to control register</a:t>
                </a:r>
              </a:p>
              <a:p>
                <a:pPr marL="457189" indent="-457189" defTabSz="912791">
                  <a:spcBef>
                    <a:spcPts val="200"/>
                  </a:spcBef>
                  <a:buFont typeface="+mj-lt"/>
                  <a:buAutoNum type="arabicPeriod"/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Apply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to control and target register</a:t>
                </a:r>
              </a:p>
              <a:p>
                <a:pPr marL="457189" indent="-457189" defTabSz="912791">
                  <a:spcBef>
                    <a:spcPts val="200"/>
                  </a:spcBef>
                  <a:buFont typeface="+mj-lt"/>
                  <a:buAutoNum type="arabicPeriod"/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Apply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𝑄𝐹𝑇</m:t>
                        </m:r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to control register</a:t>
                </a:r>
              </a:p>
              <a:p>
                <a:pPr marL="457189" indent="-457189" defTabSz="912791">
                  <a:spcBef>
                    <a:spcPts val="200"/>
                  </a:spcBef>
                  <a:buFont typeface="+mj-lt"/>
                  <a:buAutoNum type="arabicPeriod"/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Measure CR to get estimate of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noProof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sz="2000" i="1" noProof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of multiple of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noProof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</m:oMath>
                </a14:m>
                <a:endParaRPr lang="en-US" sz="24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189" indent="-457189" defTabSz="912791">
                  <a:spcBef>
                    <a:spcPts val="200"/>
                  </a:spcBef>
                  <a:buFont typeface="+mj-lt"/>
                  <a:buAutoNum type="arabicPeriod"/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Use continued fraction to get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 </m:t>
                    </m:r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𝑟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1</m:t>
                                </m:r>
                              </m:sub>
                            </m:sSub>
                          </m:num>
                          <m:den>
                            <m:sSup>
                              <m:sSup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𝑛</m:t>
                                </m:r>
                              </m:sup>
                            </m:sSup>
                          </m:den>
                        </m:f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1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1</m:t>
                                </m:r>
                              </m:sub>
                            </m:sSub>
                          </m:den>
                        </m:f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≤ </m:t>
                    </m:r>
                    <m:sSup>
                      <m:sSup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−</m:t>
                        </m:r>
                        <m:f>
                          <m:fPr>
                            <m:type m:val="skw"/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Pr>
                          <m:num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(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𝑛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−1)</m:t>
                            </m:r>
                          </m:num>
                          <m:den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den>
                        </m:f>
                      </m:sup>
                    </m:sSup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189" indent="-457189" defTabSz="912791">
                  <a:spcBef>
                    <a:spcPts val="200"/>
                  </a:spcBef>
                  <a:buFont typeface="+mj-lt"/>
                  <a:buAutoNum type="arabicPeriod"/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Repeat 1-8 to get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 2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sSup>
                              <m:sSup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𝑛</m:t>
                                </m:r>
                              </m:sup>
                            </m:sSup>
                          </m:den>
                        </m:f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2</m:t>
                                </m:r>
                              </m:sub>
                            </m:sSub>
                          </m:den>
                        </m:f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≤ </m:t>
                    </m:r>
                    <m:sSup>
                      <m:sSup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−</m:t>
                        </m:r>
                        <m:f>
                          <m:fPr>
                            <m:type m:val="skw"/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Pr>
                          <m:num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(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𝑛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−1)</m:t>
                            </m:r>
                          </m:num>
                          <m:den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den>
                        </m:f>
                      </m:sup>
                    </m:sSup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if none, FAIL</a:t>
                </a:r>
              </a:p>
              <a:p>
                <a:pPr marL="457189" indent="-457189" defTabSz="912791">
                  <a:spcBef>
                    <a:spcPts val="200"/>
                  </a:spcBef>
                  <a:buFont typeface="+mj-lt"/>
                  <a:buAutoNum type="arabicPeriod"/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Compute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r</m:t>
                    </m:r>
                    <m:r>
                      <a:rPr lang="en-US" sz="2000" b="0" i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𝐿𝐶𝑀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𝑟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𝑟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𝑎</m:t>
                        </m:r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𝑟</m:t>
                        </m:r>
                      </m:sup>
                    </m:sSup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(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𝑚𝑜𝑑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𝑁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189" indent="-457189" defTabSz="912791">
                  <a:spcBef>
                    <a:spcPts val="200"/>
                  </a:spcBef>
                  <a:buFont typeface="+mj-lt"/>
                  <a:buAutoNum type="arabicPeriod"/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𝑎</m:t>
                        </m:r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𝑟</m:t>
                        </m:r>
                      </m:sup>
                    </m:sSup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d>
                      <m:d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𝑚𝑜𝑑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 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𝑁</m:t>
                        </m:r>
                      </m:e>
                    </m:d>
                    <m:r>
                      <a:rPr lang="en-US" sz="2000" b="0" i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=1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output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𝑟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otherwise FAIL</a:t>
                </a:r>
              </a:p>
              <a:p>
                <a:pPr marL="857228" lvl="1" indent="-457189" defTabSz="912791">
                  <a:spcBef>
                    <a:spcPts val="200"/>
                  </a:spcBef>
                  <a:buFont typeface="+mj-lt"/>
                  <a:buAutoNum type="arabicPeriod"/>
                </a:pPr>
                <a:endParaRPr lang="en-US" sz="1800" noProof="0" dirty="0"/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1600" noProof="0" dirty="0"/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81000" y="1295400"/>
                <a:ext cx="8610600" cy="5029200"/>
              </a:xfrm>
              <a:blipFill>
                <a:blip r:embed="rId3"/>
                <a:stretch>
                  <a:fillRect l="-735" t="-501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49348428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484585-5B7A-BC8C-8D88-5612BBC6CD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B507297-F2B1-A91E-FD90-1A4DEAFED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34</a:t>
            </a:fld>
            <a:endParaRPr lang="en-US" noProof="0" dirty="0"/>
          </a:p>
        </p:txBody>
      </p:sp>
      <p:sp>
        <p:nvSpPr>
          <p:cNvPr id="30724" name="Rectangle 2">
            <a:extLst>
              <a:ext uri="{FF2B5EF4-FFF2-40B4-BE49-F238E27FC236}">
                <a16:creationId xmlns:a16="http://schemas.microsoft.com/office/drawing/2014/main" id="{EB70F322-C4A5-09C5-1129-AF50358B3B2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Order Finding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6B69CD3-4E87-8157-BA6D-49B686BCFB9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5800" y="1981200"/>
                <a:ext cx="8229600" cy="4114800"/>
              </a:xfrm>
            </p:spPr>
            <p:txBody>
              <a:bodyPr/>
              <a:lstStyle/>
              <a:p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Order finding has quantum complexity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𝑂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sSup>
                      <m:sSup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func>
                          <m:func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b="0" i="0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lg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𝑁</m:t>
                                </m:r>
                              </m:e>
                            </m:d>
                          </m:e>
                        </m:func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  <m:func>
                      <m:func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lg</m:t>
                        </m:r>
                      </m:fName>
                      <m:e>
                        <m:d>
                          <m:d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000" b="0" i="0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lg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sz="2000" b="0" i="1" noProof="0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b="0" i="1" noProof="0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𝑁</m:t>
                                    </m:r>
                                  </m:e>
                                </m:d>
                              </m:e>
                            </m:func>
                          </m:e>
                        </m:d>
                      </m:e>
                    </m:func>
                    <m:r>
                      <m:rPr>
                        <m:sty m:val="p"/>
                      </m:rPr>
                      <a:rPr lang="en-US" sz="2000" b="0" i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lg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⁡(</m:t>
                    </m:r>
                    <m:r>
                      <m:rPr>
                        <m:sty m:val="p"/>
                      </m:rPr>
                      <a:rPr lang="en-US" sz="2000" b="0" i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lg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⁡(</m:t>
                    </m:r>
                    <m:func>
                      <m:func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lg</m:t>
                        </m:r>
                      </m:fName>
                      <m:e>
                        <m:d>
                          <m:d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𝑁</m:t>
                            </m:r>
                          </m:e>
                        </m:d>
                      </m:e>
                    </m:func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endParaRPr lang="en-US" sz="2000" b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Classical complexity is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exp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⁡(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𝑂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ad>
                      <m:radPr>
                        <m:degHide m:val="on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radPr>
                      <m:deg/>
                      <m:e>
                        <m:func>
                          <m:func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b="0" i="0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lg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𝑁</m:t>
                                </m:r>
                              </m:e>
                            </m:d>
                          </m:e>
                        </m:func>
                        <m:r>
                          <m:rPr>
                            <m:sty m:val="p"/>
                          </m:rPr>
                          <a:rPr lang="en-US" sz="2000" b="0" i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lg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⁡(</m:t>
                        </m:r>
                        <m:func>
                          <m:func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b="0" i="0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lg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𝑁</m:t>
                                </m:r>
                              </m:e>
                            </m:d>
                          </m:e>
                        </m:func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))</m:t>
                        </m:r>
                      </m:e>
                    </m:rad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6B69CD3-4E87-8157-BA6D-49B686BCFB9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5800" y="1981200"/>
                <a:ext cx="8229600" cy="4114800"/>
              </a:xfrm>
              <a:blipFill>
                <a:blip r:embed="rId3"/>
                <a:stretch>
                  <a:fillRect l="-924" t="-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99325025"/>
      </p:ext>
    </p:extLst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732749" y="6341496"/>
            <a:ext cx="1905000" cy="457200"/>
          </a:xfrm>
        </p:spPr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35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Discrete log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57200" y="1219200"/>
                <a:ext cx="8382000" cy="1295400"/>
              </a:xfrm>
            </p:spPr>
            <p:txBody>
              <a:bodyPr/>
              <a:lstStyle/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Suppose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𝑎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p>
                      <m:sSup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𝑏</m:t>
                        </m:r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sup>
                    </m:sSup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(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𝑚𝑜𝑑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𝑝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1800" noProof="0" dirty="0"/>
                  <a:t>, </a:t>
                </a:r>
                <a14:m>
                  <m:oMath xmlns:m="http://schemas.openxmlformats.org/officeDocument/2006/math"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1800" noProof="0" dirty="0"/>
                  <a:t> </a:t>
                </a:r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has known order.  We want </a:t>
                </a:r>
                <a14:m>
                  <m:oMath xmlns:m="http://schemas.openxmlformats.org/officeDocument/2006/math">
                    <m:r>
                      <a:rPr lang="en-US" sz="18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𝑟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: </m:t>
                    </m:r>
                    <m:sSup>
                      <m:sSup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𝑏</m:t>
                        </m:r>
                      </m:e>
                      <m:sup>
                        <m:r>
                          <a:rPr lang="en-US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𝑟</m:t>
                        </m:r>
                      </m:sup>
                    </m:sSup>
                    <m:r>
                      <a:rPr lang="en-US" sz="18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=1</m:t>
                    </m:r>
                    <m:d>
                      <m:d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𝑚𝑜𝑑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 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𝑝</m:t>
                        </m:r>
                      </m:e>
                    </m:d>
                  </m:oMath>
                </a14:m>
                <a:endParaRPr lang="en-US" sz="1800" b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1800" noProof="0" dirty="0"/>
                  <a:t>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d>
                      <m:d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&gt;</m:t>
                        </m:r>
                      </m:e>
                    </m:d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=|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𝑎𝑥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1800" b="0" i="0" noProof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d>
                      <m:d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&gt;</m:t>
                        </m:r>
                      </m:e>
                    </m:d>
                    <m:r>
                      <a:rPr lang="en-US" sz="1800" i="1" noProof="0">
                        <a:latin typeface="Cambria Math" panose="02040503050406030204" pitchFamily="18" charset="0"/>
                      </a:rPr>
                      <m:t>=|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en-US" sz="1800" i="1" noProof="0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Consider the circuit below.  </a:t>
                </a:r>
                <a14:m>
                  <m:oMath xmlns:m="http://schemas.openxmlformats.org/officeDocument/2006/math">
                    <m:r>
                      <a:rPr lang="en-US" sz="18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|1&gt; = </m:t>
                    </m:r>
                    <m:f>
                      <m:f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𝑟</m:t>
                            </m:r>
                          </m:e>
                        </m:rad>
                      </m:den>
                    </m:f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18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&gt;</m:t>
                        </m:r>
                      </m:e>
                    </m:nary>
                  </m:oMath>
                </a14:m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Below, </a:t>
                </a:r>
                <a14:m>
                  <m:oMath xmlns:m="http://schemas.openxmlformats.org/officeDocument/2006/math">
                    <m:r>
                      <a:rPr lang="en-US" sz="18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𝑡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sSup>
                      <m:sSup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𝑦</m:t>
                        </m:r>
                      </m:e>
                      <m:sup>
                        <m:r>
                          <a:rPr lang="en-US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sz="18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:endParaRPr lang="en-US" sz="1800" noProof="0" dirty="0"/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1600" noProof="0" dirty="0"/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1219200"/>
                <a:ext cx="8382000" cy="1295400"/>
              </a:xfrm>
              <a:blipFill>
                <a:blip r:embed="rId3"/>
                <a:stretch>
                  <a:fillRect l="-758" t="-5825" b="-291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Group 21">
            <a:extLst>
              <a:ext uri="{FF2B5EF4-FFF2-40B4-BE49-F238E27FC236}">
                <a16:creationId xmlns:a16="http://schemas.microsoft.com/office/drawing/2014/main" id="{ED844F1F-DF9C-D796-F7C2-EA8BC01BEB84}"/>
              </a:ext>
            </a:extLst>
          </p:cNvPr>
          <p:cNvGrpSpPr/>
          <p:nvPr/>
        </p:nvGrpSpPr>
        <p:grpSpPr>
          <a:xfrm>
            <a:off x="846909" y="2736729"/>
            <a:ext cx="7611291" cy="3382637"/>
            <a:chOff x="457200" y="2743200"/>
            <a:chExt cx="7611291" cy="338263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C0A03506-2E81-63CE-CD80-82CDD020D76B}"/>
                    </a:ext>
                  </a:extLst>
                </p:cNvPr>
                <p:cNvSpPr txBox="1"/>
                <p:nvPr/>
              </p:nvSpPr>
              <p:spPr>
                <a:xfrm>
                  <a:off x="457200" y="2988102"/>
                  <a:ext cx="914400" cy="4408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000" i="1" noProof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|0&gt;</m:t>
                            </m:r>
                          </m:e>
                          <m:sup>
                            <m:r>
                              <a:rPr lang="en-US" sz="200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⊗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oMath>
                    </m:oMathPara>
                  </a14:m>
                  <a:endParaRPr lang="en-US" sz="1400" noProof="0" dirty="0"/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C0A03506-2E81-63CE-CD80-82CDD020D76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7200" y="2988102"/>
                  <a:ext cx="914400" cy="440898"/>
                </a:xfrm>
                <a:prstGeom prst="rect">
                  <a:avLst/>
                </a:prstGeom>
                <a:blipFill>
                  <a:blip r:embed="rId4"/>
                  <a:stretch>
                    <a:fillRect l="-15068" b="-2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6C921AE1-73D2-8789-B8DC-7FFBD20753A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895600" y="3148826"/>
              <a:ext cx="301752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3B081F90-20AC-0A0F-445F-EE67C9337BD4}"/>
                    </a:ext>
                  </a:extLst>
                </p:cNvPr>
                <p:cNvSpPr txBox="1"/>
                <p:nvPr/>
              </p:nvSpPr>
              <p:spPr>
                <a:xfrm>
                  <a:off x="558932" y="5521214"/>
                  <a:ext cx="1117468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noProof="0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3B081F90-20AC-0A0F-445F-EE67C9337BD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8932" y="5521214"/>
                  <a:ext cx="1117468" cy="400110"/>
                </a:xfrm>
                <a:prstGeom prst="rect">
                  <a:avLst/>
                </a:prstGeom>
                <a:blipFill>
                  <a:blip r:embed="rId5"/>
                  <a:stretch>
                    <a:fillRect b="-937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11F0083-204A-7531-4F22-D03489D3A004}"/>
                </a:ext>
              </a:extLst>
            </p:cNvPr>
            <p:cNvSpPr/>
            <p:nvPr/>
          </p:nvSpPr>
          <p:spPr bwMode="auto">
            <a:xfrm>
              <a:off x="2974140" y="5506272"/>
              <a:ext cx="827151" cy="509999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ED8A99C5-C788-1928-7058-20E56338F64D}"/>
                    </a:ext>
                  </a:extLst>
                </p:cNvPr>
                <p:cNvSpPr txBox="1"/>
                <p:nvPr/>
              </p:nvSpPr>
              <p:spPr>
                <a:xfrm>
                  <a:off x="3086198" y="5551991"/>
                  <a:ext cx="715093" cy="56323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80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𝑈</m:t>
                                </m:r>
                              </m:e>
                              <m:sub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𝑎</m:t>
                                </m:r>
                              </m:sub>
                            </m:sSub>
                          </m:e>
                          <m:sup>
                            <m:r>
                              <a:rPr lang="en-US" sz="180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𝑥</m:t>
                            </m:r>
                          </m:sup>
                        </m:sSup>
                      </m:oMath>
                    </m:oMathPara>
                  </a14:m>
                  <a:endPara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ED8A99C5-C788-1928-7058-20E56338F6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86198" y="5551991"/>
                  <a:ext cx="715093" cy="563237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CA852E8-B777-75D2-B07C-53726538F86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371600" y="5734873"/>
              <a:ext cx="1591491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6A4C4C4-C955-BEE1-FED2-0DC24A30075C}"/>
                </a:ext>
              </a:extLst>
            </p:cNvPr>
            <p:cNvSpPr/>
            <p:nvPr/>
          </p:nvSpPr>
          <p:spPr bwMode="auto">
            <a:xfrm>
              <a:off x="4182291" y="5506273"/>
              <a:ext cx="751955" cy="509999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3C01EF18-B82A-ED3A-E1FA-0E7911E5EF93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3276601" y="3107610"/>
              <a:ext cx="13947" cy="2398662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990193C-CD20-0F29-8622-D9F5681B4223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837675" y="5734873"/>
              <a:ext cx="344616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C4DF502-F0DB-FE14-46B6-FAD0834D68DD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371600" y="4419600"/>
              <a:ext cx="6096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8FE2C017-9BDF-33EF-55CC-623B634D36FE}"/>
                    </a:ext>
                  </a:extLst>
                </p:cNvPr>
                <p:cNvSpPr txBox="1"/>
                <p:nvPr/>
              </p:nvSpPr>
              <p:spPr>
                <a:xfrm>
                  <a:off x="7620000" y="5579496"/>
                  <a:ext cx="305468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𝜒</m:t>
                        </m:r>
                      </m:oMath>
                    </m:oMathPara>
                  </a14:m>
                  <a:endParaRPr lang="en-US" sz="2000" noProof="0" dirty="0"/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8FE2C017-9BDF-33EF-55CC-623B634D36F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20000" y="5579496"/>
                  <a:ext cx="305468" cy="307777"/>
                </a:xfrm>
                <a:prstGeom prst="rect">
                  <a:avLst/>
                </a:prstGeom>
                <a:blipFill>
                  <a:blip r:embed="rId7"/>
                  <a:stretch>
                    <a:fillRect l="-24000" b="-1538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6C6173F1-10C9-9695-2A2C-B064CBDFFA74}"/>
                    </a:ext>
                  </a:extLst>
                </p:cNvPr>
                <p:cNvSpPr txBox="1"/>
                <p:nvPr/>
              </p:nvSpPr>
              <p:spPr>
                <a:xfrm>
                  <a:off x="7467600" y="2819400"/>
                  <a:ext cx="600891" cy="60272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2000" i="1" noProof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num>
                          <m:den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oMath>
                    </m:oMathPara>
                  </a14:m>
                  <a:endParaRPr lang="en-US" sz="2000" noProof="0" dirty="0"/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6C6173F1-10C9-9695-2A2C-B064CBDFFA7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67600" y="2819400"/>
                  <a:ext cx="600891" cy="602729"/>
                </a:xfrm>
                <a:prstGeom prst="rect">
                  <a:avLst/>
                </a:prstGeom>
                <a:blipFill>
                  <a:blip r:embed="rId8"/>
                  <a:stretch>
                    <a:fillRect t="-2083" b="-8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3504647B-EDE0-853B-9FE6-A544070E1355}"/>
                    </a:ext>
                  </a:extLst>
                </p:cNvPr>
                <p:cNvSpPr txBox="1"/>
                <p:nvPr/>
              </p:nvSpPr>
              <p:spPr>
                <a:xfrm>
                  <a:off x="4237907" y="5562600"/>
                  <a:ext cx="715093" cy="56323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80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𝑈</m:t>
                                </m:r>
                              </m:e>
                              <m:sub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𝑏</m:t>
                                </m:r>
                              </m:sub>
                            </m:sSub>
                          </m:e>
                          <m:sup>
                            <m:r>
                              <a:rPr lang="en-US" sz="180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𝑥</m:t>
                            </m:r>
                          </m:sup>
                        </m:sSup>
                      </m:oMath>
                    </m:oMathPara>
                  </a14:m>
                  <a:endPara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3504647B-EDE0-853B-9FE6-A544070E135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37907" y="5562600"/>
                  <a:ext cx="715093" cy="563237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4BBDC205-553B-6C24-0F35-506BAD3A7343}"/>
                    </a:ext>
                  </a:extLst>
                </p:cNvPr>
                <p:cNvSpPr txBox="1"/>
                <p:nvPr/>
              </p:nvSpPr>
              <p:spPr>
                <a:xfrm>
                  <a:off x="533400" y="4131102"/>
                  <a:ext cx="914400" cy="4408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000" i="1" noProof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|0&gt;</m:t>
                            </m:r>
                          </m:e>
                          <m:sup>
                            <m:r>
                              <a:rPr lang="en-US" sz="200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⊗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oMath>
                    </m:oMathPara>
                  </a14:m>
                  <a:endParaRPr lang="en-US" sz="1400" noProof="0" dirty="0"/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4BBDC205-553B-6C24-0F35-506BAD3A734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3400" y="4131102"/>
                  <a:ext cx="914400" cy="440898"/>
                </a:xfrm>
                <a:prstGeom prst="rect">
                  <a:avLst/>
                </a:prstGeom>
                <a:blipFill>
                  <a:blip r:embed="rId4"/>
                  <a:stretch>
                    <a:fillRect l="-15068" b="-2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8B25C7B3-0950-F439-2B9F-20C22651644A}"/>
                </a:ext>
              </a:extLst>
            </p:cNvPr>
            <p:cNvSpPr/>
            <p:nvPr/>
          </p:nvSpPr>
          <p:spPr bwMode="auto">
            <a:xfrm>
              <a:off x="1957795" y="2743200"/>
              <a:ext cx="914400" cy="914400"/>
            </a:xfrm>
            <a:prstGeom prst="rect">
              <a:avLst/>
            </a:prstGeom>
            <a:noFill/>
            <a:ln w="2540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000" b="0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73ADDA31-FED3-D2DF-65DE-49028656612F}"/>
                    </a:ext>
                  </a:extLst>
                </p:cNvPr>
                <p:cNvSpPr txBox="1"/>
                <p:nvPr/>
              </p:nvSpPr>
              <p:spPr>
                <a:xfrm>
                  <a:off x="2033996" y="2971800"/>
                  <a:ext cx="714254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𝑄𝐹𝑇</m:t>
                        </m:r>
                      </m:oMath>
                    </m:oMathPara>
                  </a14:m>
                  <a:endParaRPr lang="en-US" sz="2000" noProof="0" dirty="0"/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73ADDA31-FED3-D2DF-65DE-49028656612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33996" y="2971800"/>
                  <a:ext cx="714254" cy="246221"/>
                </a:xfrm>
                <a:prstGeom prst="rect">
                  <a:avLst/>
                </a:prstGeom>
                <a:blipFill>
                  <a:blip r:embed="rId10"/>
                  <a:stretch>
                    <a:fillRect l="-10526" b="-7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008A9DB4-5165-8E7B-6A96-9E4BFA9D136D}"/>
                </a:ext>
              </a:extLst>
            </p:cNvPr>
            <p:cNvSpPr/>
            <p:nvPr/>
          </p:nvSpPr>
          <p:spPr bwMode="auto">
            <a:xfrm>
              <a:off x="1981200" y="3962400"/>
              <a:ext cx="914400" cy="914400"/>
            </a:xfrm>
            <a:prstGeom prst="rect">
              <a:avLst/>
            </a:prstGeom>
            <a:noFill/>
            <a:ln w="2540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000" b="0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89A1A13D-EAD0-27E1-E0E3-094086EB5981}"/>
                    </a:ext>
                  </a:extLst>
                </p:cNvPr>
                <p:cNvSpPr txBox="1"/>
                <p:nvPr/>
              </p:nvSpPr>
              <p:spPr>
                <a:xfrm>
                  <a:off x="2057401" y="4191000"/>
                  <a:ext cx="714254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𝑄𝐹𝑇</m:t>
                        </m:r>
                      </m:oMath>
                    </m:oMathPara>
                  </a14:m>
                  <a:endParaRPr lang="en-US" sz="2000" noProof="0" dirty="0"/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89A1A13D-EAD0-27E1-E0E3-094086EB598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57401" y="4191000"/>
                  <a:ext cx="714254" cy="246221"/>
                </a:xfrm>
                <a:prstGeom prst="rect">
                  <a:avLst/>
                </a:prstGeom>
                <a:blipFill>
                  <a:blip r:embed="rId11"/>
                  <a:stretch>
                    <a:fillRect l="-8621" b="-7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93DEAB9F-99D2-532A-5A03-70D406BF0F45}"/>
                </a:ext>
              </a:extLst>
            </p:cNvPr>
            <p:cNvSpPr/>
            <p:nvPr/>
          </p:nvSpPr>
          <p:spPr bwMode="auto">
            <a:xfrm>
              <a:off x="5843995" y="2743200"/>
              <a:ext cx="914400" cy="914400"/>
            </a:xfrm>
            <a:prstGeom prst="rect">
              <a:avLst/>
            </a:prstGeom>
            <a:noFill/>
            <a:ln w="2540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000" b="0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A5C500D0-F59A-F903-0E9D-32494CE877B4}"/>
                </a:ext>
              </a:extLst>
            </p:cNvPr>
            <p:cNvSpPr/>
            <p:nvPr/>
          </p:nvSpPr>
          <p:spPr bwMode="auto">
            <a:xfrm>
              <a:off x="5867400" y="3962400"/>
              <a:ext cx="914400" cy="914400"/>
            </a:xfrm>
            <a:prstGeom prst="rect">
              <a:avLst/>
            </a:prstGeom>
            <a:noFill/>
            <a:ln w="2540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000" b="0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18554E2F-BB6B-AC9D-40B1-EA897FA5B6EB}"/>
                    </a:ext>
                  </a:extLst>
                </p:cNvPr>
                <p:cNvSpPr txBox="1"/>
                <p:nvPr/>
              </p:nvSpPr>
              <p:spPr>
                <a:xfrm>
                  <a:off x="6067546" y="4191000"/>
                  <a:ext cx="714254" cy="53340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𝑄𝐹𝑇</m:t>
                            </m:r>
                          </m:e>
                          <m:sup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oMath>
                    </m:oMathPara>
                  </a14:m>
                  <a:endParaRPr lang="en-US" sz="2000" noProof="0" dirty="0"/>
                </a:p>
              </p:txBody>
            </p:sp>
          </mc:Choice>
          <mc:Fallback xmlns="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18554E2F-BB6B-AC9D-40B1-EA897FA5B6E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67546" y="4191000"/>
                  <a:ext cx="714254" cy="533400"/>
                </a:xfrm>
                <a:prstGeom prst="rect">
                  <a:avLst/>
                </a:prstGeom>
                <a:blipFill>
                  <a:blip r:embed="rId12"/>
                  <a:stretch>
                    <a:fillRect l="-2807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6F2B3F8F-4B5A-7E00-F0AC-EB2E6DE556B0}"/>
                    </a:ext>
                  </a:extLst>
                </p:cNvPr>
                <p:cNvSpPr txBox="1"/>
                <p:nvPr/>
              </p:nvSpPr>
              <p:spPr>
                <a:xfrm>
                  <a:off x="6096001" y="2895600"/>
                  <a:ext cx="714254" cy="53340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𝑄𝐹𝑇</m:t>
                            </m:r>
                          </m:e>
                          <m:sup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oMath>
                    </m:oMathPara>
                  </a14:m>
                  <a:endParaRPr lang="en-US" sz="2000" noProof="0" dirty="0"/>
                </a:p>
              </p:txBody>
            </p:sp>
          </mc:Choice>
          <mc:Fallback xmlns="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6F2B3F8F-4B5A-7E00-F0AC-EB2E6DE556B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96001" y="2895600"/>
                  <a:ext cx="714254" cy="533400"/>
                </a:xfrm>
                <a:prstGeom prst="rect">
                  <a:avLst/>
                </a:prstGeom>
                <a:blipFill>
                  <a:blip r:embed="rId13"/>
                  <a:stretch>
                    <a:fillRect l="-2807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05CE4D7A-5B78-5B79-0D28-FE40E8DABC8D}"/>
                    </a:ext>
                  </a:extLst>
                </p:cNvPr>
                <p:cNvSpPr txBox="1"/>
                <p:nvPr/>
              </p:nvSpPr>
              <p:spPr>
                <a:xfrm>
                  <a:off x="7467600" y="4197871"/>
                  <a:ext cx="600891" cy="60272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2000" i="1" noProof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𝑘𝑡</m:t>
                            </m:r>
                          </m:num>
                          <m:den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oMath>
                    </m:oMathPara>
                  </a14:m>
                  <a:endParaRPr lang="en-US" sz="2000" noProof="0" dirty="0"/>
                </a:p>
              </p:txBody>
            </p:sp>
          </mc:Choice>
          <mc:Fallback xmlns="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05CE4D7A-5B78-5B79-0D28-FE40E8DABC8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67600" y="4197871"/>
                  <a:ext cx="600891" cy="602729"/>
                </a:xfrm>
                <a:prstGeom prst="rect">
                  <a:avLst/>
                </a:prstGeom>
                <a:blipFill>
                  <a:blip r:embed="rId14"/>
                  <a:stretch>
                    <a:fillRect t="-2083" b="-625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78F1680F-B5F2-5124-10DE-772D5D4600C4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849880" y="4437221"/>
              <a:ext cx="301752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E56534D1-F5A1-ABF6-E712-D4EDA6F7629F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371600" y="3124200"/>
              <a:ext cx="6096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8074DC82-E0C3-E1E5-DBB3-301D3849EBD1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781800" y="3200400"/>
              <a:ext cx="6096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F481CCEF-BE51-5718-F7EF-8E351005DD79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781800" y="4419600"/>
              <a:ext cx="6096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774D30F-E74E-C53E-5666-8D62A1C38EB9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572000" y="4419600"/>
              <a:ext cx="0" cy="112722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D2AE92E-B415-1505-40F6-2825489C2C99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961709" y="5791200"/>
              <a:ext cx="2429691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189134470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023B9-9EFD-E462-6136-7DFD74F1A8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6051C208-D89A-6F85-1B6D-EA9F9C773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732749" y="6341496"/>
            <a:ext cx="1905000" cy="457200"/>
          </a:xfrm>
        </p:spPr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36</a:t>
            </a:fld>
            <a:endParaRPr lang="en-US" noProof="0" dirty="0"/>
          </a:p>
        </p:txBody>
      </p:sp>
      <p:sp>
        <p:nvSpPr>
          <p:cNvPr id="30724" name="Rectangle 2">
            <a:extLst>
              <a:ext uri="{FF2B5EF4-FFF2-40B4-BE49-F238E27FC236}">
                <a16:creationId xmlns:a16="http://schemas.microsoft.com/office/drawing/2014/main" id="{20310E54-007E-7CB6-893E-169463E40F5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Discrete log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0D371BDC-2F91-4342-6B05-9983115DF902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57200" y="1600200"/>
                <a:ext cx="8382000" cy="3962400"/>
              </a:xfrm>
            </p:spPr>
            <p:txBody>
              <a:bodyPr/>
              <a:lstStyle/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Measuring first control register gives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𝑘</m:t>
                        </m:r>
                      </m:num>
                      <m:den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𝑟</m:t>
                        </m:r>
                      </m:den>
                    </m:f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Measuring first control register gives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𝑘𝑡</m:t>
                        </m:r>
                      </m:num>
                      <m:den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𝑟</m:t>
                        </m:r>
                      </m:den>
                    </m:f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189" indent="-457189" defTabSz="912791">
                  <a:lnSpc>
                    <a:spcPct val="90000"/>
                  </a:lnSpc>
                </a:pPr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189" indent="-457189" defTabSz="912791">
                  <a:lnSpc>
                    <a:spcPct val="90000"/>
                  </a:lnSpc>
                </a:pPr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189" indent="-457189" defTabSz="912791">
                  <a:lnSpc>
                    <a:spcPct val="90000"/>
                  </a:lnSpc>
                </a:pPr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Quantum complexity is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𝑂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sSup>
                      <m:sSup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func>
                          <m:func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b="0" i="0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lg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𝑝</m:t>
                                </m:r>
                              </m:e>
                            </m:d>
                          </m:e>
                        </m:func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  <m:func>
                      <m:func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lg</m:t>
                        </m:r>
                      </m:fName>
                      <m:e>
                        <m:d>
                          <m:d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000" b="0" i="0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lg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sz="2000" b="0" i="1" noProof="0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b="0" i="1" noProof="0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𝑝</m:t>
                                    </m:r>
                                  </m:e>
                                </m:d>
                              </m:e>
                            </m:func>
                          </m:e>
                        </m:d>
                      </m:e>
                    </m:func>
                    <m:r>
                      <m:rPr>
                        <m:sty m:val="p"/>
                      </m:rPr>
                      <a:rPr lang="en-US" sz="2000" b="0" i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lg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⁡(</m:t>
                    </m:r>
                    <m:func>
                      <m:func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lg</m:t>
                        </m:r>
                      </m:fName>
                      <m:e>
                        <m:d>
                          <m:d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000" b="0" i="0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lg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sz="2000" b="0" i="1" noProof="0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b="0" i="1" noProof="0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𝑝</m:t>
                                    </m:r>
                                  </m:e>
                                </m:d>
                              </m:e>
                            </m:func>
                          </m:e>
                        </m:d>
                      </m:e>
                    </m:func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endParaRPr lang="en-US" sz="2000" b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Best known classical requires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exp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⁡(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𝑂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ad>
                      <m:radPr>
                        <m:degHide m:val="on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radPr>
                      <m:deg/>
                      <m:e>
                        <m:func>
                          <m:func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b="0" i="0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lg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𝑝</m:t>
                                </m:r>
                              </m:e>
                            </m:d>
                          </m:e>
                        </m:func>
                        <m:func>
                          <m:func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b="0" i="0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lg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dPr>
                              <m:e>
                                <m:func>
                                  <m:funcPr>
                                    <m:ctrlPr>
                                      <a:rPr lang="en-US" sz="2000" b="0" i="1" noProof="0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000" b="0" i="0" noProof="0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lg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2000" b="0" i="1" noProof="0" smtClean="0"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000" b="0" i="1" noProof="0" smtClean="0"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𝑝</m:t>
                                        </m:r>
                                      </m:e>
                                    </m:d>
                                  </m:e>
                                </m:func>
                              </m:e>
                            </m:d>
                          </m:e>
                        </m:func>
                      </m:e>
                    </m:rad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:endParaRPr lang="en-US" sz="1800" noProof="0" dirty="0"/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1600" noProof="0" dirty="0"/>
              </a:p>
            </p:txBody>
          </p:sp>
        </mc:Choice>
        <mc:Fallback xmlns="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0D371BDC-2F91-4342-6B05-9983115DF9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1600200"/>
                <a:ext cx="8382000" cy="3962400"/>
              </a:xfrm>
              <a:blipFill>
                <a:blip r:embed="rId3"/>
                <a:stretch>
                  <a:fillRect l="-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5785001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37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571500" y="125969"/>
            <a:ext cx="7772400" cy="685800"/>
          </a:xfrm>
        </p:spPr>
        <p:txBody>
          <a:bodyPr/>
          <a:lstStyle/>
          <a:p>
            <a:r>
              <a:rPr lang="en-US" sz="4000" noProof="0" dirty="0"/>
              <a:t>Error Correction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304800" y="3886200"/>
                <a:ext cx="8229600" cy="2895600"/>
              </a:xfrm>
            </p:spPr>
            <p:txBody>
              <a:bodyPr/>
              <a:lstStyle/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Unlike classical error correction, the no cloning theorem restricts codes</a:t>
                </a:r>
              </a:p>
              <a:p>
                <a:pPr marL="457189" indent="-457189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|0&gt;</m:t>
                    </m:r>
                    <m:d>
                      <m:dPr>
                        <m:begChr m:val="|"/>
                        <m:endChr m:val="|"/>
                        <m:ctrlPr>
                          <a:rPr lang="en-US" sz="18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&gt; → </m:t>
                        </m:r>
                        <m:sSub>
                          <m:sSubPr>
                            <m:ctrlPr>
                              <a:rPr lang="en-US" sz="18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0&gt;|</m:t>
                    </m:r>
                    <m:sSub>
                      <m:sSub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&gt; + </m:t>
                    </m:r>
                    <m:sSub>
                      <m:sSub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 |1&gt;|</m:t>
                    </m:r>
                    <m:sSub>
                      <m:sSub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endParaRPr lang="en-US" sz="1800" noProof="0" dirty="0"/>
              </a:p>
              <a:p>
                <a:pPr marL="457189" indent="-457189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1800" i="1" noProof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1&gt;</m:t>
                    </m:r>
                    <m:d>
                      <m:dPr>
                        <m:begChr m:val="|"/>
                        <m:endChr m:val="|"/>
                        <m:ctrlPr>
                          <a:rPr lang="en-US" sz="18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&gt; → </m:t>
                        </m:r>
                        <m:sSub>
                          <m:sSubPr>
                            <m:ctrlPr>
                              <a:rPr lang="en-US" sz="18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0&gt;|</m:t>
                    </m:r>
                    <m:sSub>
                      <m:sSub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&gt; + </m:t>
                    </m:r>
                    <m:sSub>
                      <m:sSub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 |1&gt;|</m:t>
                    </m:r>
                    <m:sSub>
                      <m:sSub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endParaRPr lang="en-US" sz="1800" noProof="0" dirty="0"/>
              </a:p>
              <a:p>
                <a:pPr marL="457189" indent="-457189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 = </m:t>
                        </m:r>
                        <m:sSub>
                          <m:sSubPr>
                            <m:ctrlP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0&gt; + </m:t>
                    </m:r>
                    <m:sSub>
                      <m:sSub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begChr m:val="|"/>
                        <m:endChr m:val="|"/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1&gt;→</m:t>
                        </m:r>
                        <m:sSub>
                          <m:sSubPr>
                            <m:ctrlP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sSub>
                          <m:sSubPr>
                            <m:ctrlP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1800" b="0" i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0&gt;|</m:t>
                    </m:r>
                    <m:sSub>
                      <m:sSub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+</m:t>
                    </m:r>
                    <m:sSub>
                      <m:sSubPr>
                        <m:ctrlP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en-US" sz="18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en-US" sz="1800" b="0" i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sz="1800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&gt;|</m:t>
                    </m:r>
                    <m:sSub>
                      <m:sSubPr>
                        <m:ctrlP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+</m:t>
                    </m:r>
                    <m:r>
                      <a:rPr lang="en-US" sz="1800" b="0" i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18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800" b="0" i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|0&gt;|</m:t>
                    </m:r>
                    <m:sSub>
                      <m:sSub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+</m:t>
                    </m:r>
                    <m:sSub>
                      <m:sSub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800" b="0" i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|1&gt;|</m:t>
                    </m:r>
                    <m:sSub>
                      <m:sSub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</m:t>
                    </m:r>
                  </m:oMath>
                </a14:m>
                <a:endParaRPr lang="en-US" sz="1800" noProof="0" dirty="0"/>
              </a:p>
              <a:p>
                <a:pPr marL="457189" indent="-457189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 </m:t>
                    </m:r>
                    <m:f>
                      <m:f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|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d>
                      <m:d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begChr m:val="|"/>
                            <m:endChr m:val="|"/>
                            <m:ctrlP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&gt; + </m:t>
                            </m:r>
                            <m:sSub>
                              <m:sSubPr>
                                <m:ctrlPr>
                                  <a:rPr lang="en-US" sz="18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</m:e>
                    </m:d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 </m:t>
                    </m:r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𝑍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d>
                      <m:dPr>
                        <m:ctrlP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begChr m:val="|"/>
                            <m:endChr m:val="|"/>
                            <m:ctrlP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&gt; </m:t>
                            </m:r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−</m:t>
                            </m:r>
                            <m: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sz="18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</m:e>
                    </m:d>
                  </m:oMath>
                </a14:m>
                <a:r>
                  <a:rPr lang="en-US" sz="1800" noProof="0" dirty="0"/>
                  <a:t> 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d>
                      <m:dPr>
                        <m:ctrlP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d>
                          <m:dPr>
                            <m:begChr m:val="|"/>
                            <m:endChr m:val="|"/>
                            <m:ctrlP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&gt; + </m:t>
                            </m:r>
                            <m:sSub>
                              <m:sSubPr>
                                <m:ctrlPr>
                                  <a:rPr lang="en-US" sz="180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sz="180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</m:e>
                    </m:d>
                  </m:oMath>
                </a14:m>
                <a:r>
                  <a:rPr lang="en-US" sz="1800" noProof="0" dirty="0"/>
                  <a:t> 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𝑋𝑍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d>
                      <m:dPr>
                        <m:ctrlP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d>
                          <m:dPr>
                            <m:begChr m:val="|"/>
                            <m:endChr m:val="|"/>
                            <m:ctrlP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&gt; + </m:t>
                            </m:r>
                            <m:sSub>
                              <m:sSubPr>
                                <m:ctrlPr>
                                  <a:rPr lang="en-US" sz="18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</m:e>
                    </m:d>
                  </m:oMath>
                </a14:m>
                <a:endParaRPr lang="en-US" sz="1800" noProof="0" dirty="0"/>
              </a:p>
              <a:p>
                <a:pPr marL="457189" indent="-457189" defTabSz="912791">
                  <a:lnSpc>
                    <a:spcPct val="90000"/>
                  </a:lnSpc>
                </a:pPr>
                <a:endParaRPr lang="en-US" sz="1800" noProof="0" dirty="0"/>
              </a:p>
              <a:p>
                <a:pPr marL="0" indent="0" defTabSz="912791">
                  <a:lnSpc>
                    <a:spcPct val="90000"/>
                  </a:lnSpc>
                  <a:buNone/>
                </a:pPr>
                <a:endParaRPr lang="en-US" sz="1800" noProof="0" dirty="0"/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1600" noProof="0" dirty="0"/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04800" y="3886200"/>
                <a:ext cx="8229600" cy="2895600"/>
              </a:xfrm>
              <a:blipFill>
                <a:blip r:embed="rId3"/>
                <a:stretch>
                  <a:fillRect l="-772" t="-26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93C3B95F-3104-AF1A-7EF9-83E5FC1E43AD}"/>
              </a:ext>
            </a:extLst>
          </p:cNvPr>
          <p:cNvGrpSpPr/>
          <p:nvPr/>
        </p:nvGrpSpPr>
        <p:grpSpPr>
          <a:xfrm>
            <a:off x="952500" y="1600200"/>
            <a:ext cx="6972300" cy="1600200"/>
            <a:chOff x="952500" y="1447800"/>
            <a:chExt cx="6972300" cy="1600200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5830C270-203F-D2B3-E8ED-D51ED6BF61A8}"/>
                </a:ext>
              </a:extLst>
            </p:cNvPr>
            <p:cNvSpPr/>
            <p:nvPr/>
          </p:nvSpPr>
          <p:spPr bwMode="auto">
            <a:xfrm>
              <a:off x="2209800" y="1447800"/>
              <a:ext cx="838200" cy="160020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000" b="0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6C6BDBF7-2F4E-0245-3810-6252B78CEB34}"/>
                    </a:ext>
                  </a:extLst>
                </p:cNvPr>
                <p:cNvSpPr txBox="1"/>
                <p:nvPr/>
              </p:nvSpPr>
              <p:spPr>
                <a:xfrm>
                  <a:off x="2235200" y="2047845"/>
                  <a:ext cx="838200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𝑒𝑛𝑐</m:t>
                            </m:r>
                          </m:sub>
                        </m:sSub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6C6BDBF7-2F4E-0245-3810-6252B78CEB3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35200" y="2047845"/>
                  <a:ext cx="838200" cy="40011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1B32A563-CAD6-8C9D-65C8-B4C91850BA63}"/>
                </a:ext>
              </a:extLst>
            </p:cNvPr>
            <p:cNvSpPr/>
            <p:nvPr/>
          </p:nvSpPr>
          <p:spPr bwMode="auto">
            <a:xfrm>
              <a:off x="4038600" y="1447800"/>
              <a:ext cx="838200" cy="160020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000" b="0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8A595493-A63F-1941-2E06-21FFF393703F}"/>
                    </a:ext>
                  </a:extLst>
                </p:cNvPr>
                <p:cNvSpPr txBox="1"/>
                <p:nvPr/>
              </p:nvSpPr>
              <p:spPr>
                <a:xfrm>
                  <a:off x="4064000" y="2047845"/>
                  <a:ext cx="838200" cy="42242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000" i="1" noProof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 noProof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ℇ</m:t>
                                </m:r>
                              </m:e>
                              <m:sub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p>
                        </m:sSup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8A595493-A63F-1941-2E06-21FFF393703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64000" y="2047845"/>
                  <a:ext cx="838200" cy="422423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A54FDE5-90F7-1D22-050E-D70D7AB3A2F1}"/>
                </a:ext>
              </a:extLst>
            </p:cNvPr>
            <p:cNvSpPr/>
            <p:nvPr/>
          </p:nvSpPr>
          <p:spPr bwMode="auto">
            <a:xfrm>
              <a:off x="5918200" y="1447800"/>
              <a:ext cx="838200" cy="160020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000" b="0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741B83A2-B911-C1F5-7B54-100468F0E8FB}"/>
                    </a:ext>
                  </a:extLst>
                </p:cNvPr>
                <p:cNvSpPr txBox="1"/>
                <p:nvPr/>
              </p:nvSpPr>
              <p:spPr>
                <a:xfrm>
                  <a:off x="5943600" y="2047845"/>
                  <a:ext cx="838200" cy="40113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000" i="1" noProof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ℛ</m:t>
                            </m:r>
                          </m:e>
                          <m:sup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p>
                        </m:sSup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741B83A2-B911-C1F5-7B54-100468F0E8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43600" y="2047845"/>
                  <a:ext cx="838200" cy="40113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7BB10D07-AE24-CFE2-1157-E437B0D29281}"/>
                    </a:ext>
                  </a:extLst>
                </p:cNvPr>
                <p:cNvSpPr txBox="1"/>
                <p:nvPr/>
              </p:nvSpPr>
              <p:spPr>
                <a:xfrm>
                  <a:off x="1181100" y="1611868"/>
                  <a:ext cx="8001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7BB10D07-AE24-CFE2-1157-E437B0D2928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81100" y="1611868"/>
                  <a:ext cx="800100" cy="369332"/>
                </a:xfrm>
                <a:prstGeom prst="rect">
                  <a:avLst/>
                </a:prstGeom>
                <a:blipFill>
                  <a:blip r:embed="rId7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E0DF0608-B89C-D03B-170E-A73AD83E7A0E}"/>
                    </a:ext>
                  </a:extLst>
                </p:cNvPr>
                <p:cNvSpPr txBox="1"/>
                <p:nvPr/>
              </p:nvSpPr>
              <p:spPr>
                <a:xfrm>
                  <a:off x="952500" y="2329934"/>
                  <a:ext cx="10160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000&gt;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E0DF0608-B89C-D03B-170E-A73AD83E7A0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2500" y="2329934"/>
                  <a:ext cx="1016000" cy="369332"/>
                </a:xfrm>
                <a:prstGeom prst="rect">
                  <a:avLst/>
                </a:prstGeom>
                <a:blipFill>
                  <a:blip r:embed="rId8"/>
                  <a:stretch>
                    <a:fillRect l="-1220"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43763E67-7F06-1925-C9A7-57BC1643BDCA}"/>
                    </a:ext>
                  </a:extLst>
                </p:cNvPr>
                <p:cNvSpPr txBox="1"/>
                <p:nvPr/>
              </p:nvSpPr>
              <p:spPr>
                <a:xfrm>
                  <a:off x="7124700" y="2069068"/>
                  <a:ext cx="8001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43763E67-7F06-1925-C9A7-57BC1643BDC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24700" y="2069068"/>
                  <a:ext cx="800100" cy="369332"/>
                </a:xfrm>
                <a:prstGeom prst="rect">
                  <a:avLst/>
                </a:prstGeom>
                <a:blipFill>
                  <a:blip r:embed="rId7"/>
                  <a:stretch>
                    <a:fillRect b="-96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381A9D4A-5490-294E-9F4A-C5C3BB30E9AD}"/>
                </a:ext>
              </a:extLst>
            </p:cNvPr>
            <p:cNvCxnSpPr/>
            <p:nvPr/>
          </p:nvCxnSpPr>
          <p:spPr bwMode="auto">
            <a:xfrm>
              <a:off x="3048000" y="2209800"/>
              <a:ext cx="1016000" cy="0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E53B2E85-8A34-9161-2811-AE68993C4B37}"/>
                </a:ext>
              </a:extLst>
            </p:cNvPr>
            <p:cNvCxnSpPr/>
            <p:nvPr/>
          </p:nvCxnSpPr>
          <p:spPr bwMode="auto">
            <a:xfrm>
              <a:off x="4902200" y="2209800"/>
              <a:ext cx="1016000" cy="0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AC649AAE-7918-D7A4-AED4-3DA61B4586F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781800" y="2209800"/>
              <a:ext cx="406400" cy="0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69AC2177-FCBE-DC44-EC38-C4D47A99BFBF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828800" y="1752600"/>
              <a:ext cx="381000" cy="0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1DDB6C97-917F-5F38-540B-984C6083DC5C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828800" y="2514600"/>
              <a:ext cx="381000" cy="0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668733976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38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Error Correction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550061" y="1346200"/>
                <a:ext cx="7924800" cy="2311398"/>
              </a:xfrm>
            </p:spPr>
            <p:txBody>
              <a:bodyPr/>
              <a:lstStyle/>
              <a:p>
                <a:pPr marL="457189" indent="-457189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18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𝑒𝑟𝑟</m:t>
                        </m:r>
                      </m:sub>
                    </m:sSub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&lt;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p>
                      <m:sSup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̅"/>
                            <m:ctrlP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18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  <m:sub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𝑒𝑟𝑟</m:t>
                                </m:r>
                              </m:sub>
                            </m:sSub>
                          </m:e>
                        </m:acc>
                      </m:e>
                      <m:sup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sz="1800" noProof="0" dirty="0"/>
              </a:p>
              <a:p>
                <a:pPr marL="457189" indent="-457189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18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</a:rPr>
                              <m:t>𝑒𝑛𝑐</m:t>
                            </m:r>
                          </m:sub>
                        </m:sSub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&gt; =</m:t>
                        </m:r>
                        <m:sSub>
                          <m:sSubPr>
                            <m:ctrlPr>
                              <a:rPr lang="en-US" sz="18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</a:rPr>
                              <m:t>𝑒𝑛𝑐</m:t>
                            </m:r>
                          </m:sub>
                        </m:sSub>
                      </m:e>
                    </m:d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&gt;|000…&gt;</m:t>
                    </m:r>
                  </m:oMath>
                </a14:m>
                <a:endParaRPr lang="en-US" sz="1800" noProof="0" dirty="0"/>
              </a:p>
              <a:p>
                <a:pPr marL="457189" indent="-457189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ℰ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⊗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⊗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  <m:r>
                      <a:rPr lang="en-US" sz="1800" b="0" i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ℰ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⊗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⊗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</m:oMath>
                </a14:m>
                <a:endParaRPr lang="en-US" sz="1800" noProof="0" dirty="0"/>
              </a:p>
              <a:p>
                <a:pPr marL="457189" indent="-457189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ℰ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⊗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⊗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  <m:r>
                      <a:rPr lang="en-US" sz="1800" b="0" i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ℰ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⊗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⊗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</m:oMath>
                </a14:m>
                <a:endParaRPr lang="en-US" sz="1800" b="0" noProof="0" dirty="0">
                  <a:ea typeface="Cambria Math" panose="02040503050406030204" pitchFamily="18" charset="0"/>
                </a:endParaRPr>
              </a:p>
              <a:p>
                <a:pPr marL="457189" indent="-457189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18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d>
                      <m:dPr>
                        <m:begChr m:val="|"/>
                        <m:endChr m:val="|"/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&gt;&lt;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</m:d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d>
                      <m:d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1−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</m:d>
                    <m:d>
                      <m:dPr>
                        <m:begChr m:val="|"/>
                        <m:endChr m:val="|"/>
                        <m:ctrlP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&gt;&lt;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</m:d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d>
                      <m:dPr>
                        <m:begChr m:val="|"/>
                        <m:endChr m:val="|"/>
                        <m:ctrlP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&gt;&lt;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</m:d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endParaRPr lang="en-US" sz="1800" b="0" noProof="0" dirty="0">
                  <a:ea typeface="Cambria Math" panose="02040503050406030204" pitchFamily="18" charset="0"/>
                </a:endParaRPr>
              </a:p>
              <a:p>
                <a:pPr marL="457189" indent="-457189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1800" i="1" noProof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(|000&gt; +|100&gt;)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1800" i="1" noProof="0">
                        <a:latin typeface="Cambria Math" panose="02040503050406030204" pitchFamily="18" charset="0"/>
                      </a:rPr>
                      <m:t>(|000&gt; +|1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11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&gt;)</m:t>
                    </m:r>
                    <m:r>
                      <a:rPr lang="en-US" sz="18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sSup>
                      <m:sSupPr>
                        <m:ctrlPr>
                          <a:rPr lang="en-US" sz="180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(|0&gt; +|1&gt;)</m:t>
                        </m:r>
                        <m:r>
                          <m:rPr>
                            <m:nor/>
                          </m:rPr>
                          <a:rPr lang="en-US" sz="1800" noProof="0"/>
                          <m:t> </m:t>
                        </m:r>
                      </m:e>
                      <m:sup>
                        <m:r>
                          <a:rPr lang="en-US" sz="18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⊗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endParaRPr lang="en-US" sz="1800" noProof="0" dirty="0"/>
              </a:p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1800" noProof="0" dirty="0"/>
                  <a:t>3-bit code, Shor 9-bit code</a:t>
                </a:r>
              </a:p>
              <a:p>
                <a:pPr defTabSz="912791">
                  <a:lnSpc>
                    <a:spcPct val="90000"/>
                  </a:lnSpc>
                </a:pPr>
                <a:endParaRPr lang="en-US" sz="1800" noProof="0" dirty="0"/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1600" noProof="0" dirty="0"/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50061" y="1346200"/>
                <a:ext cx="7924800" cy="2311398"/>
              </a:xfrm>
              <a:blipFill>
                <a:blip r:embed="rId3"/>
                <a:stretch>
                  <a:fillRect l="-480" b="-60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1FE0B794-603C-9814-5694-3EDEC3DB0BCF}"/>
              </a:ext>
            </a:extLst>
          </p:cNvPr>
          <p:cNvGrpSpPr/>
          <p:nvPr/>
        </p:nvGrpSpPr>
        <p:grpSpPr>
          <a:xfrm>
            <a:off x="1463582" y="4343400"/>
            <a:ext cx="5089618" cy="1606231"/>
            <a:chOff x="1463582" y="4343400"/>
            <a:chExt cx="5089618" cy="160623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DF9D09C-2EDE-8BFC-12BD-38165EA5279A}"/>
                </a:ext>
              </a:extLst>
            </p:cNvPr>
            <p:cNvSpPr txBox="1"/>
            <p:nvPr/>
          </p:nvSpPr>
          <p:spPr>
            <a:xfrm>
              <a:off x="2700323" y="4785361"/>
              <a:ext cx="457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X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2CCCB1D-4611-9756-451F-AD0F6AD5B6D9}"/>
                </a:ext>
              </a:extLst>
            </p:cNvPr>
            <p:cNvSpPr/>
            <p:nvPr/>
          </p:nvSpPr>
          <p:spPr bwMode="auto">
            <a:xfrm>
              <a:off x="2700323" y="4800600"/>
              <a:ext cx="457200" cy="45720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893E8FD-8143-F17F-7ADE-F143FAA055F0}"/>
                </a:ext>
              </a:extLst>
            </p:cNvPr>
            <p:cNvSpPr/>
            <p:nvPr/>
          </p:nvSpPr>
          <p:spPr bwMode="auto">
            <a:xfrm>
              <a:off x="3462323" y="5492431"/>
              <a:ext cx="457200" cy="45720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F97F09E-D2CC-2694-3F1D-193CA0852197}"/>
                </a:ext>
              </a:extLst>
            </p:cNvPr>
            <p:cNvSpPr/>
            <p:nvPr/>
          </p:nvSpPr>
          <p:spPr bwMode="auto">
            <a:xfrm>
              <a:off x="5678061" y="4343400"/>
              <a:ext cx="457200" cy="45720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070A865-EE61-A5E7-F181-65F3E3D7F121}"/>
                </a:ext>
              </a:extLst>
            </p:cNvPr>
            <p:cNvSpPr txBox="1"/>
            <p:nvPr/>
          </p:nvSpPr>
          <p:spPr>
            <a:xfrm>
              <a:off x="3462323" y="5486400"/>
              <a:ext cx="457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X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D92BA6B-F6F2-0FD9-9E72-AD0255AE4365}"/>
                </a:ext>
              </a:extLst>
            </p:cNvPr>
            <p:cNvSpPr txBox="1"/>
            <p:nvPr/>
          </p:nvSpPr>
          <p:spPr>
            <a:xfrm>
              <a:off x="5672123" y="4347576"/>
              <a:ext cx="457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H</a:t>
              </a: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2E15CD4-0E72-6A62-1122-2223C6DD1B1F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2166923" y="5657110"/>
              <a:ext cx="1295400" cy="1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28B34E3-AD75-9751-51A3-6E1E72684D5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276446" y="5013961"/>
              <a:ext cx="423877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95E91735-94AC-F699-0E11-BE463142DC62}"/>
                    </a:ext>
                  </a:extLst>
                </p:cNvPr>
                <p:cNvSpPr txBox="1"/>
                <p:nvPr/>
              </p:nvSpPr>
              <p:spPr>
                <a:xfrm>
                  <a:off x="1463582" y="5476518"/>
                  <a:ext cx="92716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 smtClean="0">
                            <a:latin typeface="Cambria Math" panose="02040503050406030204" pitchFamily="18" charset="0"/>
                          </a:rPr>
                          <m:t>|0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sz="900" noProof="0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95E91735-94AC-F699-0E11-BE463142DC6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63582" y="5476518"/>
                  <a:ext cx="927164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2F0206A8-41BC-A1EE-BC4E-781545A7AB14}"/>
                    </a:ext>
                  </a:extLst>
                </p:cNvPr>
                <p:cNvSpPr txBox="1"/>
                <p:nvPr/>
              </p:nvSpPr>
              <p:spPr>
                <a:xfrm>
                  <a:off x="1501682" y="4781490"/>
                  <a:ext cx="92716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sz="900" noProof="0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2F0206A8-41BC-A1EE-BC4E-781545A7AB1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01682" y="4781490"/>
                  <a:ext cx="927164" cy="369332"/>
                </a:xfrm>
                <a:prstGeom prst="rect">
                  <a:avLst/>
                </a:prstGeom>
                <a:blipFill>
                  <a:blip r:embed="rId5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072CF37F-9396-36AA-56BD-B0E30B7343B2}"/>
                    </a:ext>
                  </a:extLst>
                </p:cNvPr>
                <p:cNvSpPr txBox="1"/>
                <p:nvPr/>
              </p:nvSpPr>
              <p:spPr>
                <a:xfrm>
                  <a:off x="1514446" y="4343400"/>
                  <a:ext cx="92716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sz="900" noProof="0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072CF37F-9396-36AA-56BD-B0E30B7343B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14446" y="4343400"/>
                  <a:ext cx="927164" cy="369332"/>
                </a:xfrm>
                <a:prstGeom prst="rect">
                  <a:avLst/>
                </a:prstGeom>
                <a:blipFill>
                  <a:blip r:embed="rId6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57D00C6A-FED5-F662-DA1C-6E1B8EDECFBC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910649" y="4484651"/>
              <a:ext cx="0" cy="36929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D01DC4B2-7390-BA89-36A9-F0943E6C61EC}"/>
                </a:ext>
              </a:extLst>
            </p:cNvPr>
            <p:cNvSpPr/>
            <p:nvPr/>
          </p:nvSpPr>
          <p:spPr bwMode="auto">
            <a:xfrm>
              <a:off x="5678061" y="4876800"/>
              <a:ext cx="457200" cy="45720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9698B2F-A551-4589-22EC-D420D1AFC9BD}"/>
                </a:ext>
              </a:extLst>
            </p:cNvPr>
            <p:cNvSpPr txBox="1"/>
            <p:nvPr/>
          </p:nvSpPr>
          <p:spPr>
            <a:xfrm>
              <a:off x="5672123" y="4880976"/>
              <a:ext cx="457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H</a:t>
              </a: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4572F7BB-0881-CFA1-A406-3A72CDDEC3C8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919523" y="5657110"/>
              <a:ext cx="17526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55574FC-C8D8-F773-03AE-127EE4D097B7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157523" y="5105400"/>
              <a:ext cx="25146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6AE0436-0C33-F276-43D5-C1203BEF3D6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243123" y="4495800"/>
              <a:ext cx="34290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" name="Straight Connector 1">
              <a:extLst>
                <a:ext uri="{FF2B5EF4-FFF2-40B4-BE49-F238E27FC236}">
                  <a16:creationId xmlns:a16="http://schemas.microsoft.com/office/drawing/2014/main" id="{5DA4F154-C720-D50A-CAC4-C605676324B9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706757" y="4513613"/>
              <a:ext cx="1188" cy="975802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DD3D6214-3A73-C945-C898-FAFB07240CBD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129323" y="5105400"/>
              <a:ext cx="423877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268870B3-63E0-6C9C-C3DC-BDECBB02228A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129323" y="4495800"/>
              <a:ext cx="423877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47081EF-1C5C-9C65-2C37-691484FE89F9}"/>
                </a:ext>
              </a:extLst>
            </p:cNvPr>
            <p:cNvSpPr/>
            <p:nvPr/>
          </p:nvSpPr>
          <p:spPr bwMode="auto">
            <a:xfrm>
              <a:off x="5644738" y="5486400"/>
              <a:ext cx="457200" cy="45720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BE81074-B601-4C7F-9156-E1CCF9D0FB5C}"/>
                </a:ext>
              </a:extLst>
            </p:cNvPr>
            <p:cNvSpPr txBox="1"/>
            <p:nvPr/>
          </p:nvSpPr>
          <p:spPr>
            <a:xfrm>
              <a:off x="5638800" y="5490576"/>
              <a:ext cx="457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H</a:t>
              </a:r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665FFFC3-E851-B7D7-E769-7D94814B174F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096000" y="5715000"/>
              <a:ext cx="423877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045985354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39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Amplitude Amplification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266667" y="1905000"/>
                <a:ext cx="8610600" cy="3505200"/>
              </a:xfrm>
            </p:spPr>
            <p:txBody>
              <a:bodyPr/>
              <a:lstStyle/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00..0&gt; = 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</m:e>
                        </m:nary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𝑗𝑢𝑛𝑘</m:t>
                    </m:r>
                    <m:d>
                      <m:d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endParaRPr lang="en-US" sz="2000" b="0" noProof="0" dirty="0">
                  <a:ea typeface="Cambria Math" panose="02040503050406030204" pitchFamily="18" charset="0"/>
                </a:endParaRPr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 = 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𝑔𝑜𝑜𝑑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</m:e>
                        </m:nary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𝑗𝑢𝑛𝑘</m:t>
                    </m:r>
                    <m:d>
                      <m:d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+</m:t>
                    </m:r>
                    <m:nary>
                      <m:naryPr>
                        <m:chr m:val="∑"/>
                        <m:supHide m:val="on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𝑏𝑎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&gt;|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𝑗𝑢𝑛𝑘</m:t>
                        </m:r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</m:e>
                    </m:nary>
                  </m:oMath>
                </a14:m>
                <a:endParaRPr lang="en-US" sz="2000" b="0" noProof="0" dirty="0">
                  <a:ea typeface="Cambria Math" panose="02040503050406030204" pitchFamily="18" charset="0"/>
                </a:endParaRPr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𝑔𝑜𝑜𝑑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 </m:t>
                    </m:r>
                    <m:nary>
                      <m:naryPr>
                        <m:chr m:val="∑"/>
                        <m:supHide m:val="on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𝑔𝑜𝑜𝑑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|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&gt;|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𝑗𝑢𝑛𝑘</m:t>
                        </m:r>
                        <m:d>
                          <m:d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</m:e>
                    </m:nary>
                  </m:oMath>
                </a14:m>
                <a:endParaRPr lang="en-US" sz="2000" b="0" i="1" noProof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𝑏𝑎𝑑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 </m:t>
                    </m:r>
                    <m:nary>
                      <m:naryPr>
                        <m:chr m:val="∑"/>
                        <m:supHide m:val="on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𝑏𝑎𝑑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|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&gt;|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𝑗𝑢𝑛𝑘</m:t>
                        </m:r>
                        <m:d>
                          <m:d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</m:e>
                    </m:nary>
                  </m:oMath>
                </a14:m>
                <a:endParaRPr lang="en-US" sz="2000" b="0" i="1" noProof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 </m:t>
                    </m:r>
                    <m:rad>
                      <m:radPr>
                        <m:degHide m:val="on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𝑔𝑜𝑜𝑑</m:t>
                            </m:r>
                          </m:sub>
                        </m:sSub>
                      </m:e>
                    </m:rad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|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𝑔𝑜𝑜𝑑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+</m:t>
                    </m:r>
                    <m:rad>
                      <m:radPr>
                        <m:degHide m:val="on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𝑏𝑎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e>
                    </m:rad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|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𝑏𝑎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sin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)|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𝑔𝑜𝑜𝑑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cos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)|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𝑏𝑎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endParaRPr lang="en-US" sz="2000" b="0" noProof="0" dirty="0">
                  <a:ea typeface="Cambria Math" panose="02040503050406030204" pitchFamily="18" charset="0"/>
                </a:endParaRPr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𝑔𝑜𝑜𝑑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000" b="0" i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sin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⁡(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000" b="0" noProof="0" dirty="0">
                  <a:ea typeface="Cambria Math" panose="02040503050406030204" pitchFamily="18" charset="0"/>
                </a:endParaRPr>
              </a:p>
              <a:p>
                <a:pPr defTabSz="912791">
                  <a:lnSpc>
                    <a:spcPct val="90000"/>
                  </a:lnSpc>
                </a:pPr>
                <a:endParaRPr lang="en-US" sz="2000" b="0" noProof="0" dirty="0">
                  <a:ea typeface="Cambria Math" panose="02040503050406030204" pitchFamily="18" charset="0"/>
                </a:endParaRPr>
              </a:p>
              <a:p>
                <a:pPr defTabSz="912791">
                  <a:lnSpc>
                    <a:spcPct val="90000"/>
                  </a:lnSpc>
                </a:pPr>
                <a:endParaRPr lang="en-US" sz="2000" b="0" noProof="0" dirty="0">
                  <a:ea typeface="Cambria Math" panose="02040503050406030204" pitchFamily="18" charset="0"/>
                </a:endParaRPr>
              </a:p>
              <a:p>
                <a:pPr defTabSz="912791">
                  <a:lnSpc>
                    <a:spcPct val="90000"/>
                  </a:lnSpc>
                </a:pPr>
                <a:endParaRPr lang="en-US" sz="1800" noProof="0" dirty="0"/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1600" noProof="0" dirty="0"/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66667" y="1905000"/>
                <a:ext cx="8610600" cy="3505200"/>
              </a:xfrm>
              <a:blipFill>
                <a:blip r:embed="rId3"/>
                <a:stretch>
                  <a:fillRect l="-442" t="-144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4B2ABB6B-809B-2747-4DF1-F54CC5BDFA13}"/>
              </a:ext>
            </a:extLst>
          </p:cNvPr>
          <p:cNvSpPr txBox="1"/>
          <p:nvPr/>
        </p:nvSpPr>
        <p:spPr>
          <a:xfrm>
            <a:off x="4571967" y="2645228"/>
            <a:ext cx="65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8138439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4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914400"/>
          </a:xfrm>
        </p:spPr>
        <p:txBody>
          <a:bodyPr/>
          <a:lstStyle/>
          <a:p>
            <a:r>
              <a:rPr lang="en-US" sz="4000" noProof="0" dirty="0">
                <a:latin typeface="Calibri" panose="020F0502020204030204" pitchFamily="34" charset="0"/>
                <a:cs typeface="Calibri" panose="020F0502020204030204" pitchFamily="34" charset="0"/>
              </a:rPr>
              <a:t>According to QM</a:t>
            </a:r>
            <a:br>
              <a:rPr lang="en-US" sz="3600" noProof="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Analysis</a:t>
            </a:r>
            <a:endParaRPr lang="en-US" sz="3600" noProof="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342900" y="1687393"/>
                <a:ext cx="8572500" cy="5246807"/>
              </a:xfrm>
            </p:spPr>
            <p:txBody>
              <a:bodyPr/>
              <a:lstStyle/>
              <a:p>
                <a:pPr marL="0" indent="0" defTabSz="912791">
                  <a:spcBef>
                    <a:spcPts val="400"/>
                  </a:spcBef>
                  <a:buNone/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Beam splitter causes the photon to go into superposition: </a:t>
                </a:r>
              </a:p>
              <a:p>
                <a:pPr marL="400040" lvl="1" indent="0" defTabSz="912791">
                  <a:spcBef>
                    <a:spcPts val="400"/>
                  </a:spcBef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begChr m:val="|"/>
                        <m:endChr m:val="|"/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0&gt;+ </m:t>
                        </m:r>
                        <m:sSub>
                          <m:sSubPr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1800" i="1" noProof="0">
                        <a:latin typeface="Cambria Math" panose="02040503050406030204" pitchFamily="18" charset="0"/>
                      </a:rPr>
                      <m:t>1&gt;</m:t>
                    </m:r>
                  </m:oMath>
                </a14:m>
                <a:r>
                  <a:rPr lang="en-US" sz="1800" noProof="0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180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p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800" i="1" noProof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1800" noProof="0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180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p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800" i="1" noProof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1800" noProof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1800" noProof="0" dirty="0"/>
                  <a:t> </a:t>
                </a:r>
                <a14:m>
                  <m:oMath xmlns:m="http://schemas.openxmlformats.org/officeDocument/2006/math">
                    <m:r>
                      <a:rPr lang="en-US" sz="1800" i="1" noProof="0">
                        <a:latin typeface="Cambria Math" panose="02040503050406030204" pitchFamily="18" charset="0"/>
                      </a:rPr>
                      <m:t>|0&gt; </m:t>
                    </m:r>
                  </m:oMath>
                </a14:m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state is right, </a:t>
                </a:r>
                <a14:m>
                  <m:oMath xmlns:m="http://schemas.openxmlformats.org/officeDocument/2006/math">
                    <m:r>
                      <a:rPr lang="en-US" sz="1800" i="1" noProof="0">
                        <a:latin typeface="Cambria Math" panose="02040503050406030204" pitchFamily="18" charset="0"/>
                      </a:rPr>
                      <m:t>|1&gt;</m:t>
                    </m:r>
                  </m:oMath>
                </a14:m>
                <a:r>
                  <a:rPr lang="en-US" sz="1800" noProof="0" dirty="0"/>
                  <a:t> </a:t>
                </a:r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is up.</a:t>
                </a:r>
              </a:p>
              <a:p>
                <a:pPr marL="400040" lvl="1" indent="0" defTabSz="912791">
                  <a:spcBef>
                    <a:spcPts val="400"/>
                  </a:spcBef>
                  <a:buNone/>
                </a:pPr>
                <a14:m>
                  <m:oMath xmlns:m="http://schemas.openxmlformats.org/officeDocument/2006/math">
                    <m:r>
                      <a:rPr lang="en-US" sz="1800" i="1" noProof="0">
                        <a:latin typeface="Cambria Math" panose="02040503050406030204" pitchFamily="18" charset="0"/>
                      </a:rPr>
                      <m:t>|0&gt; = (</m:t>
                    </m:r>
                    <m:m>
                      <m:mPr>
                        <m:mcs>
                          <m:mc>
                            <m:mcPr>
                              <m:count m:val="1"/>
                              <m:mcJc m:val="center"/>
                            </m:mcPr>
                          </m:mc>
                        </m:mcs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r>
                            <m:rPr>
                              <m:brk m:alnAt="7"/>
                            </m:rPr>
                            <a:rPr lang="en-US" sz="1800" i="1" noProof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mr>
                      <m:mr>
                        <m:e>
                          <m:r>
                            <a:rPr lang="en-US" sz="1800" i="1" noProof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mr>
                    </m:m>
                  </m:oMath>
                </a14:m>
                <a:r>
                  <a:rPr lang="en-US" sz="1800" noProof="0" dirty="0"/>
                  <a:t>), </a:t>
                </a:r>
                <a14:m>
                  <m:oMath xmlns:m="http://schemas.openxmlformats.org/officeDocument/2006/math">
                    <m:r>
                      <a:rPr lang="en-US" sz="1800" i="1" noProof="0">
                        <a:latin typeface="Cambria Math" panose="02040503050406030204" pitchFamily="18" charset="0"/>
                      </a:rPr>
                      <m:t>|1&gt; = (</m:t>
                    </m:r>
                    <m:m>
                      <m:mPr>
                        <m:mcs>
                          <m:mc>
                            <m:mcPr>
                              <m:count m:val="1"/>
                              <m:mcJc m:val="center"/>
                            </m:mcPr>
                          </m:mc>
                        </m:mcs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r>
                            <m:rPr>
                              <m:brk m:alnAt="7"/>
                            </m:rPr>
                            <a:rPr lang="en-US" sz="1800" i="1" noProof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mr>
                      <m:mr>
                        <m:e>
                          <m:r>
                            <a:rPr lang="en-US" sz="1800" i="1" noProof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mr>
                    </m:m>
                  </m:oMath>
                </a14:m>
                <a:r>
                  <a:rPr lang="en-US" sz="1800" noProof="0" dirty="0"/>
                  <a:t>).  </a:t>
                </a:r>
              </a:p>
              <a:p>
                <a:pPr marL="0" indent="0" defTabSz="912791">
                  <a:spcBef>
                    <a:spcPts val="400"/>
                  </a:spcBef>
                  <a:buNone/>
                </a:pPr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Beam splitter acts on incoming state via the matrix</a:t>
                </a:r>
                <a:r>
                  <a:rPr lang="en-US" sz="1800" noProof="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mr>
                          <m:mr>
                            <m:e>
                              <m: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e>
                              <m: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1800" noProof="0" dirty="0"/>
                  <a:t>.</a:t>
                </a:r>
              </a:p>
              <a:p>
                <a:pPr marL="0" indent="0" defTabSz="912791">
                  <a:spcBef>
                    <a:spcPts val="400"/>
                  </a:spcBef>
                  <a:buNone/>
                </a:pPr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In experiment 1, if all photons leave source in state </a:t>
                </a:r>
                <a14:m>
                  <m:oMath xmlns:m="http://schemas.openxmlformats.org/officeDocument/2006/math">
                    <m:r>
                      <a:rPr lang="en-US" sz="1800" i="1" noProof="0">
                        <a:latin typeface="Cambria Math" panose="02040503050406030204" pitchFamily="18" charset="0"/>
                      </a:rPr>
                      <m:t>(</m:t>
                    </m:r>
                    <m:m>
                      <m:mPr>
                        <m:mcs>
                          <m:mc>
                            <m:mcPr>
                              <m:count m:val="1"/>
                              <m:mcJc m:val="center"/>
                            </m:mcPr>
                          </m:mc>
                        </m:mcs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r>
                            <m:rPr>
                              <m:brk m:alnAt="7"/>
                            </m:rPr>
                            <a:rPr lang="en-US" sz="1800" i="1" noProof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mr>
                      <m:mr>
                        <m:e>
                          <m:r>
                            <a:rPr lang="en-US" sz="1800" i="1" noProof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mr>
                    </m:m>
                  </m:oMath>
                </a14:m>
                <a:r>
                  <a:rPr lang="en-US" sz="1800" noProof="0" dirty="0"/>
                  <a:t>), </a:t>
                </a:r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after the splitter they are in state</a:t>
                </a:r>
                <a:r>
                  <a:rPr lang="en-US" sz="1800" noProof="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1800" noProof="0" dirty="0"/>
                  <a:t>.  </a:t>
                </a:r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So, they arrive at detector 1 with probability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1800" noProof="0" dirty="0"/>
                  <a:t> </a:t>
                </a:r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and detector 2 with probability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1800" noProof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1800" noProof="0" dirty="0"/>
              </a:p>
              <a:p>
                <a:pPr marL="0" indent="0" defTabSz="912791">
                  <a:spcBef>
                    <a:spcPts val="400"/>
                  </a:spcBef>
                  <a:buNone/>
                </a:pPr>
                <a:endParaRPr lang="en-US" sz="2000" noProof="0" dirty="0"/>
              </a:p>
              <a:p>
                <a:pPr marL="0" indent="0" defTabSz="912791">
                  <a:spcBef>
                    <a:spcPts val="400"/>
                  </a:spcBef>
                  <a:buNone/>
                </a:pPr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However, going through another beam splitter, in experiment 2, yields the output state:</a:t>
                </a:r>
              </a:p>
              <a:p>
                <a:pPr marL="400040" lvl="1" indent="0" defTabSz="912791">
                  <a:spcBef>
                    <a:spcPts val="400"/>
                  </a:spcBef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mr>
                          <m:mr>
                            <m:e>
                              <m: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e>
                              <m: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1800" noProof="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mr>
                          <m:mr>
                            <m:e>
                              <m: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e>
                              <m: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sz="1800" i="1" noProof="0">
                        <a:latin typeface="Cambria Math" panose="02040503050406030204" pitchFamily="18" charset="0"/>
                      </a:rPr>
                      <m:t> (</m:t>
                    </m:r>
                    <m:m>
                      <m:mPr>
                        <m:mcs>
                          <m:mc>
                            <m:mcPr>
                              <m:count m:val="1"/>
                              <m:mcJc m:val="center"/>
                            </m:mcPr>
                          </m:mc>
                        </m:mcs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r>
                            <m:rPr>
                              <m:brk m:alnAt="7"/>
                            </m:rPr>
                            <a:rPr lang="en-US" sz="1800" i="1" noProof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mr>
                      <m:mr>
                        <m:e>
                          <m:r>
                            <a:rPr lang="en-US" sz="1800" i="1" noProof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mr>
                    </m:m>
                    <m:r>
                      <a:rPr lang="en-US" sz="1800" i="1" noProof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noProof="0" dirty="0"/>
                  <a:t>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1800" b="0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mr>
                          <m:mr>
                            <m:e>
                              <m: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e>
                              <m:r>
                                <a:rPr lang="en-US" sz="1800" b="0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1800" b="0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r>
                      <a:rPr lang="en-US" sz="1800" noProof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1800" noProof="0" dirty="0"/>
                  <a:t>.</a:t>
                </a:r>
              </a:p>
              <a:p>
                <a:pPr marL="0" indent="0" defTabSz="912791">
                  <a:spcBef>
                    <a:spcPts val="400"/>
                  </a:spcBef>
                  <a:buNone/>
                </a:pPr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So, they always arrive at detector 2.</a:t>
                </a:r>
              </a:p>
              <a:p>
                <a:pPr marL="400040" lvl="1" indent="0" defTabSz="912791">
                  <a:spcBef>
                    <a:spcPts val="400"/>
                  </a:spcBef>
                  <a:buNone/>
                </a:pPr>
                <a:endParaRPr lang="en-US" sz="1600" noProof="0" dirty="0"/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2000" noProof="0" dirty="0"/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2000" noProof="0" dirty="0"/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2000" noProof="0" dirty="0"/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2000" noProof="0" dirty="0"/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42900" y="1687393"/>
                <a:ext cx="8572500" cy="5246807"/>
              </a:xfrm>
              <a:blipFill>
                <a:blip r:embed="rId3"/>
                <a:stretch>
                  <a:fillRect l="-591" t="-4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77121637"/>
      </p:ext>
    </p:extLst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10400" y="6096000"/>
            <a:ext cx="1905000" cy="457200"/>
          </a:xfrm>
        </p:spPr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40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Grover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453B95C3-85C9-1FED-B815-1AC2268506E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" y="1371600"/>
                <a:ext cx="7772400" cy="2057400"/>
              </a:xfrm>
            </p:spPr>
            <p:txBody>
              <a:bodyPr/>
              <a:lstStyle/>
              <a:p>
                <a:pPr marL="1" indent="0" defTabSz="912791">
                  <a:lnSpc>
                    <a:spcPct val="90000"/>
                  </a:lnSpc>
                  <a:buNone/>
                </a:pPr>
                <a:r>
                  <a:rPr lang="en-US" sz="2000" kern="0" noProof="0" dirty="0"/>
                  <a:t>Search</a:t>
                </a:r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r>
                  <a:rPr lang="en-US" sz="2000" kern="0" noProof="0" dirty="0"/>
                  <a:t>Input: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sz="2000" kern="0" noProof="0" dirty="0"/>
                  <a:t>: </a:t>
                </a:r>
                <a14:m>
                  <m:oMath xmlns:m="http://schemas.openxmlformats.org/officeDocument/2006/math">
                    <m:r>
                      <a:rPr lang="en-US" sz="2000" b="0" i="1" kern="0" noProof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000" b="0" i="1" kern="0" noProof="0" smtClean="0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sz="2000" b="0" i="1" kern="0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</a:rPr>
                          <m:t>{0,1}</m:t>
                        </m:r>
                      </m:e>
                      <m:sup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20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d>
                      <m:dPr>
                        <m:begChr m:val="{"/>
                        <m:endChr m:val="}"/>
                        <m:ctrlPr>
                          <a:rPr lang="en-US" sz="2000" b="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endParaRPr lang="en-US" sz="2000" b="0" kern="0" noProof="0" dirty="0">
                  <a:ea typeface="Cambria Math" panose="02040503050406030204" pitchFamily="18" charset="0"/>
                </a:endParaRPr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sz="2000" b="0" i="1" kern="0" noProof="0" smtClean="0">
                        <a:latin typeface="Cambria Math" panose="02040503050406030204" pitchFamily="18" charset="0"/>
                      </a:rPr>
                      <m:t>      </m:t>
                    </m:r>
                    <m:r>
                      <a:rPr lang="en-US" sz="2000" b="0" i="1" kern="0" noProof="0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000" b="0" i="1" kern="0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 kern="0" noProof="0" smtClean="0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</m:d>
                    <m:r>
                      <a:rPr lang="en-US" sz="2000" b="0" i="1" kern="0" noProof="0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000" kern="0" noProof="0" dirty="0"/>
                  <a:t>, </a:t>
                </a:r>
                <a14:m>
                  <m:oMath xmlns:m="http://schemas.openxmlformats.org/officeDocument/2006/math">
                    <m:r>
                      <a:rPr lang="en-US" sz="2000" i="1" kern="0" noProof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000" i="1" kern="0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 kern="0" noProof="0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2000" i="1" kern="0" noProof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kern="0" noProof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2000" b="0" i="0" kern="0" noProof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b="1" i="0" kern="0" noProof="0" smtClean="0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sz="20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sz="2000" b="1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𝒂</m:t>
                    </m:r>
                  </m:oMath>
                </a14:m>
                <a:endParaRPr lang="en-US" sz="2000" b="1" kern="0" noProof="0" dirty="0"/>
              </a:p>
              <a:p>
                <a:pPr marL="1" indent="0" defTabSz="912791">
                  <a:lnSpc>
                    <a:spcPct val="9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kern="0" noProof="0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sz="2000" i="1" kern="0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kern="0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US" sz="2000" b="0" i="1" kern="0" noProof="0" smtClean="0">
                              <a:latin typeface="Cambria Math" panose="02040503050406030204" pitchFamily="18" charset="0"/>
                            </a:rPr>
                            <m:t>𝑔𝑜𝑜𝑑</m:t>
                          </m:r>
                        </m:sub>
                      </m:sSub>
                      <m:r>
                        <a:rPr lang="en-US" sz="2000" b="1" i="1" kern="0" noProof="0" smtClean="0">
                          <a:latin typeface="Cambria Math" panose="02040503050406030204" pitchFamily="18" charset="0"/>
                        </a:rPr>
                        <m:t>&gt; =</m:t>
                      </m:r>
                      <m:r>
                        <a:rPr lang="en-US" sz="2000" b="1" i="1" kern="0" noProof="0" smtClean="0">
                          <a:latin typeface="Cambria Math" panose="02040503050406030204" pitchFamily="18" charset="0"/>
                        </a:rPr>
                        <m:t>𝒘</m:t>
                      </m:r>
                    </m:oMath>
                  </m:oMathPara>
                </a14:m>
                <a:endParaRPr lang="en-US" sz="2000" b="1" kern="0" noProof="0" dirty="0"/>
              </a:p>
              <a:p>
                <a:pPr marL="1" indent="0" defTabSz="912791">
                  <a:lnSpc>
                    <a:spcPct val="9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1" i="1" kern="0" noProof="0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sz="2000" b="1" i="1" kern="0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kern="0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US" sz="2000" b="0" i="1" kern="0" noProof="0" smtClean="0">
                              <a:latin typeface="Cambria Math" panose="02040503050406030204" pitchFamily="18" charset="0"/>
                            </a:rPr>
                            <m:t>𝑏𝑎𝑑</m:t>
                          </m:r>
                        </m:sub>
                      </m:sSub>
                      <m:r>
                        <a:rPr lang="en-US" sz="2000" b="1" i="1" kern="0" noProof="0" smtClean="0">
                          <a:latin typeface="Cambria Math" panose="02040503050406030204" pitchFamily="18" charset="0"/>
                        </a:rPr>
                        <m:t>&gt; =</m:t>
                      </m:r>
                      <m:f>
                        <m:fPr>
                          <m:ctrlPr>
                            <a:rPr lang="en-US" sz="2000" i="1" kern="0" noProof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kern="0" noProof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000" i="1" kern="0" noProof="0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000" b="0" i="1" kern="0" noProof="0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sz="2000" b="0" i="1" kern="0" noProof="0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rad>
                        </m:den>
                      </m:f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sz="2000" b="1" i="1" kern="0" noProof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sz="2000" b="1" i="1" kern="0" noProof="0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000" b="1" i="1" kern="0" noProof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brk m:alnAt="9"/>
                            </m:rPr>
                            <a:rPr lang="en-US" sz="2000" i="1" kern="0" noProof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≠</m:t>
                          </m:r>
                          <m:r>
                            <m:rPr>
                              <m:brk m:alnAt="9"/>
                            </m:rPr>
                            <a:rPr lang="en-US" sz="2000" b="1" i="1" kern="0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𝒘</m:t>
                          </m:r>
                        </m:sub>
                        <m:sup/>
                        <m:e>
                          <m:r>
                            <a:rPr lang="en-US" sz="2000" b="0" i="1" kern="0" noProof="0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000" b="0" i="1" kern="0" noProof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kern="0" noProof="0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e>
                      </m:nary>
                    </m:oMath>
                  </m:oMathPara>
                </a14:m>
                <a:endParaRPr lang="en-US" sz="2000" noProof="0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453B95C3-85C9-1FED-B815-1AC2268506E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1371600"/>
                <a:ext cx="7772400" cy="2057400"/>
              </a:xfrm>
              <a:blipFill>
                <a:blip r:embed="rId3"/>
                <a:stretch>
                  <a:fillRect l="-817" t="-3067" b="-705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8901333B-26C4-E177-3D78-2337A23B7DBA}"/>
              </a:ext>
            </a:extLst>
          </p:cNvPr>
          <p:cNvSpPr/>
          <p:nvPr/>
        </p:nvSpPr>
        <p:spPr bwMode="auto">
          <a:xfrm>
            <a:off x="3974961" y="4267200"/>
            <a:ext cx="685800" cy="182880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defTabSz="914378"/>
            <a:endParaRPr lang="en-US" noProof="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8C9526-DE4C-1616-8093-5C8302C8AEF2}"/>
              </a:ext>
            </a:extLst>
          </p:cNvPr>
          <p:cNvSpPr txBox="1"/>
          <p:nvPr/>
        </p:nvSpPr>
        <p:spPr>
          <a:xfrm>
            <a:off x="3962400" y="4857690"/>
            <a:ext cx="685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noProof="0" dirty="0" err="1">
                <a:latin typeface="Calibri" panose="020F0502020204030204" pitchFamily="34" charset="0"/>
                <a:cs typeface="Calibri" panose="020F0502020204030204" pitchFamily="34" charset="0"/>
              </a:rPr>
              <a:t>U</a:t>
            </a:r>
            <a:r>
              <a:rPr lang="en-US" sz="2000" baseline="-25000" noProof="0" dirty="0" err="1">
                <a:latin typeface="Calibri" panose="020F0502020204030204" pitchFamily="34" charset="0"/>
                <a:cs typeface="Calibri" panose="020F0502020204030204" pitchFamily="34" charset="0"/>
              </a:rPr>
              <a:t>f</a:t>
            </a:r>
            <a:endParaRPr lang="en-US" sz="2000" baseline="-250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0B4232C-9D21-4253-B9CA-6FEED26D4CEF}"/>
              </a:ext>
            </a:extLst>
          </p:cNvPr>
          <p:cNvCxnSpPr>
            <a:cxnSpLocks/>
          </p:cNvCxnSpPr>
          <p:nvPr/>
        </p:nvCxnSpPr>
        <p:spPr bwMode="auto">
          <a:xfrm>
            <a:off x="4660761" y="5029200"/>
            <a:ext cx="292239" cy="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A9DFCFD-ADAD-C970-C3DA-3330F935CEDD}"/>
              </a:ext>
            </a:extLst>
          </p:cNvPr>
          <p:cNvCxnSpPr>
            <a:cxnSpLocks/>
          </p:cNvCxnSpPr>
          <p:nvPr/>
        </p:nvCxnSpPr>
        <p:spPr bwMode="auto">
          <a:xfrm>
            <a:off x="3352800" y="4648200"/>
            <a:ext cx="609600" cy="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6CB07FF-2D2D-26E8-B71C-A15D5B439B40}"/>
              </a:ext>
            </a:extLst>
          </p:cNvPr>
          <p:cNvCxnSpPr>
            <a:cxnSpLocks/>
          </p:cNvCxnSpPr>
          <p:nvPr/>
        </p:nvCxnSpPr>
        <p:spPr bwMode="auto">
          <a:xfrm>
            <a:off x="838200" y="5486400"/>
            <a:ext cx="3124200" cy="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AF1D5D8-6D8F-2D6B-C93C-54F66C4D3D94}"/>
                  </a:ext>
                </a:extLst>
              </p:cNvPr>
              <p:cNvSpPr txBox="1"/>
              <p:nvPr/>
            </p:nvSpPr>
            <p:spPr>
              <a:xfrm>
                <a:off x="152400" y="4190807"/>
                <a:ext cx="3886200" cy="8198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noProof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1600" i="1" noProof="0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sz="1600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0" i="1" noProof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sz="1600" b="0" i="1" noProof="0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  <m:r>
                        <a:rPr lang="en-US" sz="1600" b="0" i="1" noProof="0" smtClean="0">
                          <a:latin typeface="Cambria Math" panose="02040503050406030204" pitchFamily="18" charset="0"/>
                        </a:rPr>
                        <m:t> |</m:t>
                      </m:r>
                      <m:sSub>
                        <m:sSubPr>
                          <m:ctrlPr>
                            <a:rPr lang="en-US" sz="1600" i="1" kern="0" noProof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 kern="0" noProof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US" sz="1600" i="1" kern="0" noProof="0">
                              <a:latin typeface="Cambria Math" panose="02040503050406030204" pitchFamily="18" charset="0"/>
                            </a:rPr>
                            <m:t>𝑔𝑜𝑜𝑑</m:t>
                          </m:r>
                        </m:sub>
                      </m:sSub>
                      <m:r>
                        <a:rPr lang="en-US" sz="1600" b="0" i="1" noProof="0" smtClean="0">
                          <a:latin typeface="Cambria Math" panose="02040503050406030204" pitchFamily="18" charset="0"/>
                        </a:rPr>
                        <m:t>&gt; +</m:t>
                      </m:r>
                      <m:rad>
                        <m:radPr>
                          <m:degHide m:val="on"/>
                          <m:ctrlPr>
                            <a:rPr lang="en-US" sz="1600" b="0" i="1" noProof="0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1600" b="0" i="1" noProof="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1600" b="0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0" i="1" noProof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sz="1600" b="0" i="1" noProof="0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  <m:r>
                                <a:rPr lang="en-US" sz="1600" b="0" i="1" noProof="0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1600" b="0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0" i="1" noProof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sz="1600" b="0" i="1" noProof="0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</m:den>
                          </m:f>
                        </m:e>
                      </m:rad>
                      <m:r>
                        <a:rPr lang="en-US" sz="1600" b="0" i="1" noProof="0" smtClean="0">
                          <a:latin typeface="Cambria Math" panose="02040503050406030204" pitchFamily="18" charset="0"/>
                        </a:rPr>
                        <m:t> |</m:t>
                      </m:r>
                      <m:sSub>
                        <m:sSubPr>
                          <m:ctrlPr>
                            <a:rPr lang="en-US" sz="1600" b="0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US" sz="1600" b="0" i="1" noProof="0" smtClean="0">
                              <a:latin typeface="Cambria Math" panose="02040503050406030204" pitchFamily="18" charset="0"/>
                            </a:rPr>
                            <m:t>𝑏𝑎𝑑</m:t>
                          </m:r>
                        </m:sub>
                      </m:sSub>
                      <m:r>
                        <a:rPr lang="en-US" sz="1600" b="0" i="1" noProof="0" smtClean="0">
                          <a:latin typeface="Cambria Math" panose="02040503050406030204" pitchFamily="18" charset="0"/>
                        </a:rPr>
                        <m:t>&gt;</m:t>
                      </m:r>
                    </m:oMath>
                  </m:oMathPara>
                </a14:m>
                <a:endParaRPr lang="en-US" noProof="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AF1D5D8-6D8F-2D6B-C93C-54F66C4D3D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" y="4190807"/>
                <a:ext cx="3886200" cy="81984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F3E906C-7543-FB37-2E59-17F69AA966E4}"/>
                  </a:ext>
                </a:extLst>
              </p:cNvPr>
              <p:cNvSpPr txBox="1"/>
              <p:nvPr/>
            </p:nvSpPr>
            <p:spPr>
              <a:xfrm>
                <a:off x="252450" y="5334000"/>
                <a:ext cx="685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i="1" noProof="0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sz="1800" b="0" i="1" noProof="0" smtClean="0">
                          <a:latin typeface="Cambria Math" panose="02040503050406030204" pitchFamily="18" charset="0"/>
                        </a:rPr>
                        <m:t>0&gt;</m:t>
                      </m:r>
                    </m:oMath>
                  </m:oMathPara>
                </a14:m>
                <a:endParaRPr lang="en-US" noProof="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F3E906C-7543-FB37-2E59-17F69AA966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450" y="5334000"/>
                <a:ext cx="685800" cy="369332"/>
              </a:xfrm>
              <a:prstGeom prst="rect">
                <a:avLst/>
              </a:prstGeom>
              <a:blipFill>
                <a:blip r:embed="rId5"/>
                <a:stretch>
                  <a:fillRect l="-1818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42E4740-B72B-F509-7033-C1E8C181614A}"/>
                  </a:ext>
                </a:extLst>
              </p:cNvPr>
              <p:cNvSpPr txBox="1"/>
              <p:nvPr/>
            </p:nvSpPr>
            <p:spPr>
              <a:xfrm>
                <a:off x="5029200" y="4496169"/>
                <a:ext cx="4191000" cy="8198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noProof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1600" i="1" noProof="0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sz="1600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0" i="1" noProof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sz="1600" b="0" i="1" noProof="0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  <m:r>
                        <a:rPr lang="en-US" sz="1600" b="0" i="1" noProof="0" smtClean="0">
                          <a:latin typeface="Cambria Math" panose="02040503050406030204" pitchFamily="18" charset="0"/>
                        </a:rPr>
                        <m:t> |</m:t>
                      </m:r>
                      <m:sSub>
                        <m:sSubPr>
                          <m:ctrlPr>
                            <a:rPr lang="en-US" sz="1600" i="1" kern="0" noProof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 kern="0" noProof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US" sz="1600" i="1" kern="0" noProof="0">
                              <a:latin typeface="Cambria Math" panose="02040503050406030204" pitchFamily="18" charset="0"/>
                            </a:rPr>
                            <m:t>𝑔𝑜𝑜𝑑</m:t>
                          </m:r>
                        </m:sub>
                      </m:sSub>
                      <m:r>
                        <a:rPr lang="en-US" sz="1600" b="0" i="1" noProof="0" smtClean="0">
                          <a:latin typeface="Cambria Math" panose="02040503050406030204" pitchFamily="18" charset="0"/>
                        </a:rPr>
                        <m:t>&gt;|1&gt; +</m:t>
                      </m:r>
                      <m:rad>
                        <m:radPr>
                          <m:degHide m:val="on"/>
                          <m:ctrlPr>
                            <a:rPr lang="en-US" sz="1600" b="0" i="1" noProof="0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1600" b="0" i="1" noProof="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1600" b="0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0" i="1" noProof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sz="1600" b="0" i="1" noProof="0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  <m:r>
                                <a:rPr lang="en-US" sz="1600" b="0" i="1" noProof="0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1600" b="0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0" i="1" noProof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sz="1600" b="0" i="1" noProof="0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</m:den>
                          </m:f>
                        </m:e>
                      </m:rad>
                      <m:r>
                        <a:rPr lang="en-US" sz="1600" b="0" i="1" noProof="0" smtClean="0">
                          <a:latin typeface="Cambria Math" panose="02040503050406030204" pitchFamily="18" charset="0"/>
                        </a:rPr>
                        <m:t> |</m:t>
                      </m:r>
                      <m:sSub>
                        <m:sSubPr>
                          <m:ctrlPr>
                            <a:rPr lang="en-US" sz="1600" b="0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US" sz="1600" b="0" i="1" noProof="0" smtClean="0">
                              <a:latin typeface="Cambria Math" panose="02040503050406030204" pitchFamily="18" charset="0"/>
                            </a:rPr>
                            <m:t>𝑏𝑎𝑑</m:t>
                          </m:r>
                        </m:sub>
                      </m:sSub>
                      <m:r>
                        <a:rPr lang="en-US" sz="1600" b="0" i="1" noProof="0" smtClean="0">
                          <a:latin typeface="Cambria Math" panose="02040503050406030204" pitchFamily="18" charset="0"/>
                        </a:rPr>
                        <m:t>&gt;|0&gt;</m:t>
                      </m:r>
                    </m:oMath>
                  </m:oMathPara>
                </a14:m>
                <a:endParaRPr lang="en-US" noProof="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42E4740-B72B-F509-7033-C1E8C18161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0" y="4496169"/>
                <a:ext cx="4191000" cy="81984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65658501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41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Grover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57200" y="1219200"/>
                <a:ext cx="4114800" cy="2209800"/>
              </a:xfrm>
              <a:ln w="25400">
                <a:solidFill>
                  <a:schemeClr val="accent1"/>
                </a:solidFill>
              </a:ln>
            </p:spPr>
            <p:txBody>
              <a:bodyPr/>
              <a:lstStyle/>
              <a:p>
                <a:pPr marL="342900" indent="-342900" defTabSz="912791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noProof="0" dirty="0"/>
                  <a:t>Initialize </a:t>
                </a:r>
                <a14:m>
                  <m:oMath xmlns:m="http://schemas.openxmlformats.org/officeDocument/2006/math"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1800" noProof="0" dirty="0"/>
                  <a:t>-qubits </a:t>
                </a:r>
                <a14:m>
                  <m:oMath xmlns:m="http://schemas.openxmlformats.org/officeDocument/2006/math"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|0000…0&gt;</m:t>
                    </m:r>
                  </m:oMath>
                </a14:m>
                <a:r>
                  <a:rPr lang="en-US" sz="1800" noProof="0" dirty="0"/>
                  <a:t>.</a:t>
                </a:r>
              </a:p>
              <a:p>
                <a:pPr marL="342900" indent="-342900" defTabSz="912791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noProof="0" dirty="0"/>
                  <a:t>Apply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sz="18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⨂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1800" noProof="0" dirty="0"/>
                  <a:t> to get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noProof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</m:rad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sz="1800" i="1" noProof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nary>
                  </m:oMath>
                </a14:m>
                <a:endParaRPr lang="en-US" sz="1800" noProof="0" dirty="0"/>
              </a:p>
              <a:p>
                <a:pPr marL="342900" indent="-342900" defTabSz="912791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noProof="0" dirty="0"/>
                  <a:t>Apply Grover </a:t>
                </a:r>
                <a14:m>
                  <m:oMath xmlns:m="http://schemas.openxmlformats.org/officeDocument/2006/math"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sz="1800" noProof="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noProof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4</m:t>
                        </m:r>
                        <m:rad>
                          <m:radPr>
                            <m:degHide m:val="on"/>
                            <m:ctrlPr>
                              <a:rPr lang="en-US" sz="1800" b="0" i="1" noProof="0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sz="1800" noProof="0" dirty="0"/>
                  <a:t> times</a:t>
                </a:r>
              </a:p>
              <a:p>
                <a:pPr marL="342900" indent="-342900" defTabSz="912791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noProof="0" dirty="0"/>
                  <a:t>Measure output</a:t>
                </a:r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1600" noProof="0" dirty="0"/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1219200"/>
                <a:ext cx="4114800" cy="2209800"/>
              </a:xfrm>
              <a:blipFill>
                <a:blip r:embed="rId3"/>
                <a:stretch>
                  <a:fillRect l="-613" t="-2825"/>
                </a:stretch>
              </a:blipFill>
              <a:ln w="254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3">
                <a:extLst>
                  <a:ext uri="{FF2B5EF4-FFF2-40B4-BE49-F238E27FC236}">
                    <a16:creationId xmlns:a16="http://schemas.microsoft.com/office/drawing/2014/main" id="{026A72E5-24E3-3924-1AD7-962C6490584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57200" y="3886200"/>
                <a:ext cx="4114800" cy="2209800"/>
              </a:xfrm>
              <a:prstGeom prst="rect">
                <a:avLst/>
              </a:prstGeom>
              <a:noFill/>
              <a:ln w="25400">
                <a:solidFill>
                  <a:schemeClr val="accent1"/>
                </a:solidFill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892" indent="-342892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31" indent="-285743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2972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160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348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537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726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8915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103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marL="1" indent="0" defTabSz="912791">
                  <a:lnSpc>
                    <a:spcPct val="90000"/>
                  </a:lnSpc>
                  <a:buNone/>
                </a:pPr>
                <a:r>
                  <a:rPr lang="en-US" sz="2000" kern="0" noProof="0" dirty="0"/>
                  <a:t>Algorithm </a:t>
                </a:r>
                <a14:m>
                  <m:oMath xmlns:m="http://schemas.openxmlformats.org/officeDocument/2006/math">
                    <m:r>
                      <a:rPr lang="en-US" sz="2000" b="0" i="1" kern="0" noProof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endParaRPr lang="en-US" sz="2000" kern="0" noProof="0" dirty="0"/>
              </a:p>
              <a:p>
                <a:pPr marL="457201" indent="-457200" defTabSz="912791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2000" kern="0" noProof="0" dirty="0"/>
                  <a:t>Apply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endParaRPr lang="en-US" sz="2000" kern="0" noProof="0" dirty="0"/>
              </a:p>
              <a:p>
                <a:pPr marL="457201" indent="-457200" defTabSz="912791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2000" noProof="0" dirty="0"/>
                  <a:t>Apply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sz="20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⨂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sz="2000" kern="0" noProof="0" dirty="0"/>
              </a:p>
              <a:p>
                <a:pPr marL="457201" indent="-457200" defTabSz="912791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2000" kern="0" noProof="0" dirty="0"/>
                  <a:t>Apply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sSup>
                          <m:sSupPr>
                            <m:ctrlPr>
                              <a:rPr lang="en-US" sz="2000" b="0" i="1" kern="0" noProof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kern="0" noProof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sup>
                            <m:r>
                              <a:rPr lang="en-US" sz="2000" b="0" i="1" kern="0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⊥</m:t>
                            </m:r>
                          </m:sup>
                        </m:sSup>
                      </m:sub>
                    </m:sSub>
                  </m:oMath>
                </a14:m>
                <a:endParaRPr lang="en-US" sz="2000" kern="0" noProof="0" dirty="0"/>
              </a:p>
              <a:p>
                <a:pPr marL="457201" indent="-457200" defTabSz="912791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2000" noProof="0" dirty="0"/>
                  <a:t>Apply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sz="20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⨂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sz="2000" kern="0" noProof="0" dirty="0"/>
              </a:p>
            </p:txBody>
          </p:sp>
        </mc:Choice>
        <mc:Fallback xmlns="">
          <p:sp>
            <p:nvSpPr>
              <p:cNvPr id="2" name="Rectangle 3">
                <a:extLst>
                  <a:ext uri="{FF2B5EF4-FFF2-40B4-BE49-F238E27FC236}">
                    <a16:creationId xmlns:a16="http://schemas.microsoft.com/office/drawing/2014/main" id="{026A72E5-24E3-3924-1AD7-962C649058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57200" y="3886200"/>
                <a:ext cx="4114800" cy="2209800"/>
              </a:xfrm>
              <a:prstGeom prst="rect">
                <a:avLst/>
              </a:prstGeom>
              <a:blipFill>
                <a:blip r:embed="rId4"/>
                <a:stretch>
                  <a:fillRect l="-1227" t="-2273"/>
                </a:stretch>
              </a:blipFill>
              <a:ln w="25400">
                <a:solidFill>
                  <a:schemeClr val="accent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3">
                <a:extLst>
                  <a:ext uri="{FF2B5EF4-FFF2-40B4-BE49-F238E27FC236}">
                    <a16:creationId xmlns:a16="http://schemas.microsoft.com/office/drawing/2014/main" id="{1C1D9E87-7389-1D0B-3083-EE13B2CFDF8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067300" y="4191000"/>
                <a:ext cx="3543300" cy="1600200"/>
              </a:xfrm>
              <a:prstGeom prst="rect">
                <a:avLst/>
              </a:prstGeom>
              <a:noFill/>
              <a:ln w="25400">
                <a:solidFill>
                  <a:schemeClr val="accent1"/>
                </a:solidFill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892" indent="-342892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31" indent="-285743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2972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160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348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537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726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8915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103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marL="1" indent="0" defTabSz="912791">
                  <a:lnSpc>
                    <a:spcPct val="90000"/>
                  </a:lnSpc>
                  <a:buNone/>
                </a:pPr>
                <a:r>
                  <a:rPr lang="en-US" sz="2000" kern="0" noProof="0" dirty="0"/>
                  <a:t>Algorithm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i="1" kern="0" noProof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sSup>
                          <m:sSupPr>
                            <m:ctrlPr>
                              <a:rPr lang="en-US" sz="2000" i="1" kern="0" noProof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kern="0" noProof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sup>
                            <m:r>
                              <a:rPr lang="en-US" sz="2000" i="1" kern="0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⊥</m:t>
                            </m:r>
                          </m:sup>
                        </m:sSup>
                      </m:sub>
                    </m:sSub>
                  </m:oMath>
                </a14:m>
                <a:endParaRPr lang="en-US" sz="2000" kern="0" noProof="0" dirty="0"/>
              </a:p>
              <a:p>
                <a:pPr marL="1" indent="0" defTabSz="912791">
                  <a:lnSpc>
                    <a:spcPct val="90000"/>
                  </a:lnSpc>
                  <a:buNone/>
                </a:pPr>
                <a:endParaRPr lang="en-US" sz="2000" kern="0" noProof="0" dirty="0"/>
              </a:p>
              <a:p>
                <a:pPr marL="1" indent="0" defTabSz="912791">
                  <a:lnSpc>
                    <a:spcPct val="9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kern="0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kern="0" noProof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i="1" kern="0" noProof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sSup>
                            <m:sSupPr>
                              <m:ctrlPr>
                                <a:rPr lang="en-US" sz="2000" i="1" kern="0" noProof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 kern="0" noProof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sup>
                              <m:r>
                                <a:rPr lang="en-US" sz="2000" i="1" kern="0" noProof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⊥</m:t>
                              </m:r>
                            </m:sup>
                          </m:sSup>
                        </m:sub>
                      </m:sSub>
                      <m:r>
                        <a:rPr lang="en-US" sz="2000" b="0" i="0" kern="0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:|</m:t>
                      </m:r>
                      <m:r>
                        <m:rPr>
                          <m:sty m:val="p"/>
                        </m:rPr>
                        <a:rPr lang="en-US" sz="2000" b="0" i="0" kern="0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x</m:t>
                      </m:r>
                      <m:r>
                        <a:rPr lang="en-US" sz="2000" b="0" i="0" kern="0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 </m:t>
                      </m:r>
                      <m:r>
                        <a:rPr lang="en-US" sz="2000" b="0" i="1" kern="0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⟶−|</m:t>
                      </m:r>
                      <m:r>
                        <a:rPr lang="en-US" sz="2000" b="0" i="1" kern="0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kern="0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&gt;, </m:t>
                      </m:r>
                      <m:r>
                        <a:rPr lang="en-US" sz="2000" b="0" i="1" kern="0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kern="0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≠0</m:t>
                      </m:r>
                    </m:oMath>
                  </m:oMathPara>
                </a14:m>
                <a:endParaRPr lang="en-US" sz="2000" kern="0" noProof="0" dirty="0"/>
              </a:p>
              <a:p>
                <a:pPr marL="1" indent="0" defTabSz="912791">
                  <a:lnSpc>
                    <a:spcPct val="9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kern="0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kern="0" noProof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i="1" kern="0" noProof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sSup>
                            <m:sSupPr>
                              <m:ctrlPr>
                                <a:rPr lang="en-US" sz="2000" i="1" kern="0" noProof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 kern="0" noProof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sup>
                              <m:r>
                                <a:rPr lang="en-US" sz="2000" i="1" kern="0" noProof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⊥</m:t>
                              </m:r>
                            </m:sup>
                          </m:sSup>
                        </m:sub>
                      </m:sSub>
                      <m:r>
                        <a:rPr lang="en-US" sz="2000" b="0" i="0" kern="0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:|0&gt; </m:t>
                      </m:r>
                      <m:r>
                        <a:rPr lang="en-US" sz="2000" b="0" i="1" kern="0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⟶0|</m:t>
                      </m:r>
                      <m:r>
                        <a:rPr lang="en-US" sz="2000" b="0" i="1" kern="0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kern="0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</m:oMath>
                  </m:oMathPara>
                </a14:m>
                <a:endParaRPr lang="en-US" sz="2000" kern="0" noProof="0" dirty="0"/>
              </a:p>
            </p:txBody>
          </p:sp>
        </mc:Choice>
        <mc:Fallback xmlns="">
          <p:sp>
            <p:nvSpPr>
              <p:cNvPr id="3" name="Rectangle 3">
                <a:extLst>
                  <a:ext uri="{FF2B5EF4-FFF2-40B4-BE49-F238E27FC236}">
                    <a16:creationId xmlns:a16="http://schemas.microsoft.com/office/drawing/2014/main" id="{1C1D9E87-7389-1D0B-3083-EE13B2CFDF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067300" y="4191000"/>
                <a:ext cx="3543300" cy="1600200"/>
              </a:xfrm>
              <a:prstGeom prst="rect">
                <a:avLst/>
              </a:prstGeom>
              <a:blipFill>
                <a:blip r:embed="rId5"/>
                <a:stretch>
                  <a:fillRect l="-1060" t="-3125"/>
                </a:stretch>
              </a:blipFill>
              <a:ln w="25400">
                <a:solidFill>
                  <a:schemeClr val="accent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E3255830-8A1A-EF88-0BB9-D2CD8500E57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724400" y="1295400"/>
                <a:ext cx="4191000" cy="2667000"/>
              </a:xfrm>
              <a:prstGeom prst="rect">
                <a:avLst/>
              </a:prstGeom>
              <a:noFill/>
              <a:ln w="25400">
                <a:solidFill>
                  <a:schemeClr val="accent1"/>
                </a:solidFill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892" indent="-342892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31" indent="-285743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2972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160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348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537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726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8915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103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marL="1" indent="0" defTabSz="912791">
                  <a:lnSpc>
                    <a:spcPct val="90000"/>
                  </a:lnSpc>
                  <a:buNone/>
                </a:pPr>
                <a:r>
                  <a:rPr lang="en-US" sz="2000" kern="0" noProof="0" dirty="0"/>
                  <a:t>Search</a:t>
                </a:r>
              </a:p>
              <a:p>
                <a:pPr marL="1" indent="0" defTabSz="912791">
                  <a:lnSpc>
                    <a:spcPct val="90000"/>
                  </a:lnSpc>
                  <a:buNone/>
                </a:pPr>
                <a:r>
                  <a:rPr lang="en-US" sz="2000" kern="0" noProof="0" dirty="0"/>
                  <a:t>Input: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sz="2000" kern="0" noProof="0" dirty="0"/>
                  <a:t>: </a:t>
                </a:r>
                <a14:m>
                  <m:oMath xmlns:m="http://schemas.openxmlformats.org/officeDocument/2006/math">
                    <m:r>
                      <a:rPr lang="en-US" sz="2000" b="0" i="1" kern="0" noProof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000" b="0" i="1" kern="0" noProof="0" smtClean="0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sz="2000" b="0" i="1" kern="0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</a:rPr>
                          <m:t>{0,1}</m:t>
                        </m:r>
                      </m:e>
                      <m:sup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20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d>
                      <m:dPr>
                        <m:begChr m:val="{"/>
                        <m:endChr m:val="}"/>
                        <m:ctrlPr>
                          <a:rPr lang="en-US" sz="2000" b="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endParaRPr lang="en-US" sz="2000" b="0" kern="0" noProof="0" dirty="0">
                  <a:ea typeface="Cambria Math" panose="02040503050406030204" pitchFamily="18" charset="0"/>
                </a:endParaRPr>
              </a:p>
              <a:p>
                <a:pPr marL="1" indent="0" defTabSz="912791">
                  <a:lnSpc>
                    <a:spcPct val="9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sz="2000" b="0" i="1" kern="0" noProof="0" smtClean="0">
                        <a:latin typeface="Cambria Math" panose="02040503050406030204" pitchFamily="18" charset="0"/>
                      </a:rPr>
                      <m:t>      </m:t>
                    </m:r>
                    <m:r>
                      <a:rPr lang="en-US" sz="2000" b="0" i="1" kern="0" noProof="0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000" b="0" i="1" kern="0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 kern="0" noProof="0" smtClean="0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</m:d>
                    <m:r>
                      <a:rPr lang="en-US" sz="2000" b="0" i="1" kern="0" noProof="0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000" kern="0" noProof="0" dirty="0"/>
                  <a:t>, </a:t>
                </a:r>
                <a14:m>
                  <m:oMath xmlns:m="http://schemas.openxmlformats.org/officeDocument/2006/math">
                    <m:r>
                      <a:rPr lang="en-US" sz="2000" i="1" kern="0" noProof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000" i="1" kern="0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 kern="0" noProof="0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2000" i="1" kern="0" noProof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kern="0" noProof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2000" b="0" i="0" kern="0" noProof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b="1" i="0" kern="0" noProof="0" smtClean="0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sz="20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sz="2000" b="1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𝒂</m:t>
                    </m:r>
                  </m:oMath>
                </a14:m>
                <a:endParaRPr lang="en-US" sz="2000" b="1" kern="0" noProof="0" dirty="0"/>
              </a:p>
              <a:p>
                <a:pPr marL="1" indent="0" defTabSz="912791">
                  <a:lnSpc>
                    <a:spcPct val="90000"/>
                  </a:lnSpc>
                  <a:buNone/>
                </a:pPr>
                <a:endParaRPr lang="en-US" sz="2000" b="1" kern="0" noProof="0" dirty="0"/>
              </a:p>
              <a:p>
                <a:pPr marL="1" indent="0" defTabSz="912791">
                  <a:lnSpc>
                    <a:spcPct val="9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kern="0" noProof="0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sz="2000" i="1" kern="0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kern="0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US" sz="2000" b="0" i="1" kern="0" noProof="0" smtClean="0">
                              <a:latin typeface="Cambria Math" panose="02040503050406030204" pitchFamily="18" charset="0"/>
                            </a:rPr>
                            <m:t>𝑔𝑜𝑜𝑑</m:t>
                          </m:r>
                        </m:sub>
                      </m:sSub>
                      <m:r>
                        <a:rPr lang="en-US" sz="2000" b="1" i="1" kern="0" noProof="0" smtClean="0">
                          <a:latin typeface="Cambria Math" panose="02040503050406030204" pitchFamily="18" charset="0"/>
                        </a:rPr>
                        <m:t>&gt; =</m:t>
                      </m:r>
                      <m:r>
                        <a:rPr lang="en-US" sz="2000" b="1" i="1" kern="0" noProof="0" smtClean="0">
                          <a:latin typeface="Cambria Math" panose="02040503050406030204" pitchFamily="18" charset="0"/>
                        </a:rPr>
                        <m:t>𝒘</m:t>
                      </m:r>
                    </m:oMath>
                  </m:oMathPara>
                </a14:m>
                <a:endParaRPr lang="en-US" sz="2000" b="1" kern="0" noProof="0" dirty="0"/>
              </a:p>
              <a:p>
                <a:pPr marL="1" indent="0" defTabSz="912791">
                  <a:lnSpc>
                    <a:spcPct val="9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1" i="1" kern="0" noProof="0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sz="2000" b="1" i="1" kern="0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kern="0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US" sz="2000" b="0" i="1" kern="0" noProof="0" smtClean="0">
                              <a:latin typeface="Cambria Math" panose="02040503050406030204" pitchFamily="18" charset="0"/>
                            </a:rPr>
                            <m:t>𝑏𝑎𝑑</m:t>
                          </m:r>
                        </m:sub>
                      </m:sSub>
                      <m:r>
                        <a:rPr lang="en-US" sz="2000" b="1" i="1" kern="0" noProof="0" smtClean="0">
                          <a:latin typeface="Cambria Math" panose="02040503050406030204" pitchFamily="18" charset="0"/>
                        </a:rPr>
                        <m:t>&gt; =</m:t>
                      </m:r>
                      <m:f>
                        <m:fPr>
                          <m:ctrlPr>
                            <a:rPr lang="en-US" sz="2000" i="1" kern="0" noProof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kern="0" noProof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000" i="1" kern="0" noProof="0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000" b="0" i="1" kern="0" noProof="0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sz="2000" b="0" i="1" kern="0" noProof="0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rad>
                        </m:den>
                      </m:f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sz="2000" b="1" i="1" kern="0" noProof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sz="2000" b="1" i="1" kern="0" noProof="0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000" b="1" i="1" kern="0" noProof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brk m:alnAt="9"/>
                            </m:rPr>
                            <a:rPr lang="en-US" sz="2000" i="1" kern="0" noProof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≠</m:t>
                          </m:r>
                          <m:r>
                            <m:rPr>
                              <m:brk m:alnAt="9"/>
                            </m:rPr>
                            <a:rPr lang="en-US" sz="2000" b="1" i="1" kern="0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𝒘</m:t>
                          </m:r>
                        </m:sub>
                        <m:sup/>
                        <m:e>
                          <m:r>
                            <a:rPr lang="en-US" sz="2000" b="0" i="1" kern="0" noProof="0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000" b="0" i="1" kern="0" noProof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kern="0" noProof="0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e>
                      </m:nary>
                    </m:oMath>
                  </m:oMathPara>
                </a14:m>
                <a:endParaRPr lang="en-US" sz="2000" b="1" kern="0" noProof="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E3255830-8A1A-EF88-0BB9-D2CD8500E5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724400" y="1295400"/>
                <a:ext cx="4191000" cy="2667000"/>
              </a:xfrm>
              <a:prstGeom prst="rect">
                <a:avLst/>
              </a:prstGeom>
              <a:blipFill>
                <a:blip r:embed="rId6"/>
                <a:stretch>
                  <a:fillRect l="-1201" t="-1887" b="-44340"/>
                </a:stretch>
              </a:blipFill>
              <a:ln w="25400">
                <a:solidFill>
                  <a:schemeClr val="accent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64665643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42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End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p:sp>
        <p:nvSpPr>
          <p:cNvPr id="3072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19200"/>
            <a:ext cx="7924800" cy="4800600"/>
          </a:xfrm>
        </p:spPr>
        <p:txBody>
          <a:bodyPr/>
          <a:lstStyle/>
          <a:p>
            <a:pPr marL="0" indent="0" defTabSz="912791">
              <a:lnSpc>
                <a:spcPct val="90000"/>
              </a:lnSpc>
              <a:buNone/>
            </a:pPr>
            <a:endParaRPr lang="en-US" sz="1800" noProof="0" dirty="0"/>
          </a:p>
          <a:p>
            <a:pPr defTabSz="912791">
              <a:lnSpc>
                <a:spcPct val="90000"/>
              </a:lnSpc>
            </a:pPr>
            <a:endParaRPr lang="en-US" sz="1800" noProof="0" dirty="0"/>
          </a:p>
          <a:p>
            <a:pPr marL="400040" lvl="1" indent="0" defTabSz="912791">
              <a:lnSpc>
                <a:spcPct val="90000"/>
              </a:lnSpc>
              <a:buNone/>
            </a:pPr>
            <a:endParaRPr lang="en-US" sz="1600" noProof="0" dirty="0"/>
          </a:p>
        </p:txBody>
      </p:sp>
    </p:spTree>
    <p:extLst>
      <p:ext uri="{BB962C8B-B14F-4D97-AF65-F5344CB8AC3E}">
        <p14:creationId xmlns:p14="http://schemas.microsoft.com/office/powerpoint/2010/main" val="1899730126"/>
      </p:ext>
    </p:extLst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DDE452-F1C6-E785-8DAB-73FB95FEFA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1DC74E8E-5463-2CCE-EE29-8D2152327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43</a:t>
            </a:fld>
            <a:endParaRPr lang="en-US" noProof="0" dirty="0"/>
          </a:p>
        </p:txBody>
      </p:sp>
      <p:sp>
        <p:nvSpPr>
          <p:cNvPr id="30724" name="Rectangle 2">
            <a:extLst>
              <a:ext uri="{FF2B5EF4-FFF2-40B4-BE49-F238E27FC236}">
                <a16:creationId xmlns:a16="http://schemas.microsoft.com/office/drawing/2014/main" id="{7F91FDC7-2BA4-0FD9-EAC6-AEE3820BBFD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Miscellaneous (Susskind)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44E290F3-E037-DC87-7D0F-E6D34235AB8D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228600" y="1219200"/>
                <a:ext cx="8610600" cy="5004582"/>
              </a:xfrm>
            </p:spPr>
            <p:txBody>
              <a:bodyPr/>
              <a:lstStyle/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  <m:sSub>
                              <m:sSub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p>
                        </m:sSup>
                      </m:e>
                    </m:nary>
                  </m:oMath>
                </a14:m>
                <a:r>
                  <a:rPr lang="en-US" sz="2000" noProof="0" dirty="0"/>
                  <a:t>, </a:t>
                </a:r>
                <a14:m>
                  <m:oMath xmlns:m="http://schemas.openxmlformats.org/officeDocument/2006/math">
                    <m:r>
                      <a:rPr lang="en-US" sz="20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𝑘𝑇</m:t>
                        </m:r>
                      </m:den>
                    </m:f>
                  </m:oMath>
                </a14:m>
                <a:r>
                  <a:rPr lang="en-US" sz="2000" noProof="0" dirty="0"/>
                  <a:t>, </a:t>
                </a:r>
                <a14:m>
                  <m:oMath xmlns:m="http://schemas.openxmlformats.org/officeDocument/2006/math">
                    <m:r>
                      <a:rPr lang="en-US" sz="20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20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=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func>
                          <m:func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b="0" i="0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</m:d>
                          </m:e>
                        </m:func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𝜕𝛽</m:t>
                        </m:r>
                      </m:den>
                    </m:f>
                  </m:oMath>
                </a14:m>
                <a:endParaRPr lang="en-US" sz="2000" noProof="0" dirty="0"/>
              </a:p>
              <a:p>
                <a:pPr defTabSz="912791">
                  <a:lnSpc>
                    <a:spcPct val="90000"/>
                  </a:lnSpc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String: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𝑑𝑈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𝜇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𝜔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𝑦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𝑑𝑥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𝑃</m:t>
                    </m:r>
                    <m:d>
                      <m:d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𝑡</m:t>
                        </m:r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𝑍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𝐹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𝜕𝜓</m:t>
                        </m:r>
                      </m:num>
                      <m:den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𝜕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𝑡</m:t>
                        </m:r>
                      </m:den>
                    </m:f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𝑣</m:t>
                        </m:r>
                      </m:e>
                      <m:sub>
                        <m:r>
                          <a:rPr lang="en-US" sz="20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𝜑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𝜔</m:t>
                        </m:r>
                      </m:num>
                      <m:den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𝑘</m:t>
                        </m:r>
                      </m:den>
                    </m:f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𝑍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𝑇</m:t>
                        </m:r>
                      </m:num>
                      <m:den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𝜑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𝑇</m:t>
                        </m:r>
                      </m:num>
                      <m:den>
                        <m:r>
                          <a:rPr lang="en-US" sz="20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𝜇</m:t>
                        </m:r>
                      </m:den>
                    </m:f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p>
                      <m:sSup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𝜔</m:t>
                        </m:r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𝐼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𝐼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(</m:t>
                        </m:r>
                        <m:f>
                          <m:f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Pr>
                          <m:num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𝑠𝑖𝑚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(</m:t>
                            </m:r>
                            <m:f>
                              <m:fPr>
                                <m:type m:val="skw"/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𝛽</m:t>
                                </m:r>
                              </m:num>
                              <m:den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)</m:t>
                            </m:r>
                          </m:num>
                          <m:den>
                            <m:f>
                              <m:fPr>
                                <m:type m:val="skw"/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𝛽</m:t>
                                </m:r>
                              </m:num>
                              <m:den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2</m:t>
                                </m:r>
                              </m:den>
                            </m:f>
                          </m:den>
                        </m:f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)</m:t>
                        </m:r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𝑃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𝑅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/>
                      <m:den/>
                    </m:f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  <m:d>
                          <m:d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&gt; =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𝑈</m:t>
                        </m:r>
                        <m:d>
                          <m:d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𝑡</m:t>
                            </m:r>
                          </m:e>
                        </m:d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0</m:t>
                        </m:r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&gt;,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𝑈</m:t>
                        </m:r>
                      </m:e>
                      <m:sup>
                        <m:r>
                          <a:rPr lang="en-US" sz="2000" i="1" noProof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⊥</m:t>
                        </m:r>
                      </m:sup>
                    </m:sSup>
                    <m:d>
                      <m:dPr>
                        <m:ctrlPr>
                          <a:rPr lang="en-US" sz="20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𝑡</m:t>
                        </m:r>
                      </m:e>
                    </m:d>
                    <m:r>
                      <a:rPr lang="en-US" sz="2000" b="0" i="1" noProof="0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𝑈</m:t>
                    </m:r>
                    <m:d>
                      <m:dPr>
                        <m:ctrlPr>
                          <a:rPr lang="en-US" sz="20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𝑡</m:t>
                        </m:r>
                      </m:e>
                    </m:d>
                    <m:r>
                      <a:rPr lang="en-US" sz="2000" b="0" i="1" noProof="0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2000" b="0" i="1" noProof="0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𝐼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𝑈</m:t>
                    </m:r>
                    <m:d>
                      <m:d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𝜖</m:t>
                        </m:r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=(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𝐼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num>
                      <m:den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ℏ</m:t>
                        </m:r>
                      </m:den>
                    </m:f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𝜖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𝐻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)|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0</m:t>
                        </m:r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so</a:t>
                </a:r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00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|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𝜖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&gt;  −|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0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&gt;</m:t>
                        </m:r>
                      </m:num>
                      <m:den>
                        <m:r>
                          <a:rPr lang="en-US" sz="20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𝜖</m:t>
                        </m:r>
                      </m:den>
                    </m:f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2000" b="0" i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−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ℏ</m:t>
                        </m:r>
                      </m:den>
                    </m:f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𝐻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0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or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𝜕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|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&gt;</m:t>
                        </m:r>
                      </m:num>
                      <m:den>
                        <m:r>
                          <a:rPr lang="en-US" sz="20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𝜕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𝑡</m:t>
                        </m:r>
                      </m:den>
                    </m:f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200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ℏ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𝐻</m:t>
                    </m:r>
                    <m:d>
                      <m:dPr>
                        <m:begChr m:val="|"/>
                        <m:endChr m:val="|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&gt;</m:t>
                        </m:r>
                      </m:e>
                    </m:d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00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𝑑</m:t>
                        </m:r>
                      </m:num>
                      <m:den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𝑑𝑡</m:t>
                        </m:r>
                      </m:den>
                    </m:f>
                    <m:r>
                      <a:rPr lang="en-US" sz="2000" b="0" i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 =&lt;</m:t>
                    </m:r>
                    <m:acc>
                      <m:accPr>
                        <m:chr m:val="̇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</m:e>
                    </m:acc>
                    <m:d>
                      <m:dPr>
                        <m:begChr m:val="|"/>
                        <m:endChr m:val="|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&gt;+&lt;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</m:d>
                    <m:acc>
                      <m:accPr>
                        <m:chr m:val="̇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</m:e>
                    </m:acc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 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</m:oMath>
                </a14:m>
                <a:endParaRPr lang="en-US" sz="2000" b="0" i="1" noProof="0" dirty="0">
                  <a:latin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marL="0" indent="0" defTabSz="912791">
                  <a:lnSpc>
                    <a:spcPct val="90000"/>
                  </a:lnSpc>
                  <a:buNone/>
                </a:pPr>
                <a:r>
                  <a:rPr lang="en-US" sz="2000" b="0" noProof="0" dirty="0">
                    <a:cs typeface="Calibri" panose="020F0502020204030204" pitchFamily="34" charset="0"/>
                  </a:rPr>
                  <a:t>       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ℏ</m:t>
                        </m:r>
                      </m:den>
                    </m:f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(&lt;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𝐻𝐿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  −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&lt;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𝐿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𝐻</m:t>
                            </m:r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&gt;</m:t>
                        </m:r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ℏ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𝐻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,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𝐿</m:t>
                            </m:r>
                          </m:e>
                        </m:d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This gives conservation of energy since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𝐻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𝐻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=0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:endParaRPr lang="en-US" sz="2000" noProof="0" dirty="0"/>
              </a:p>
              <a:p>
                <a:pPr defTabSz="912791">
                  <a:lnSpc>
                    <a:spcPct val="90000"/>
                  </a:lnSpc>
                </a:pPr>
                <a:endParaRPr lang="en-US" sz="1800" noProof="0" dirty="0"/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1600" noProof="0" dirty="0"/>
              </a:p>
            </p:txBody>
          </p:sp>
        </mc:Choice>
        <mc:Fallback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44E290F3-E037-DC87-7D0F-E6D34235AB8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28600" y="1219200"/>
                <a:ext cx="8610600" cy="5004582"/>
              </a:xfrm>
              <a:blipFill>
                <a:blip r:embed="rId3"/>
                <a:stretch>
                  <a:fillRect l="-885" t="-86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A38D6187-65C3-0A97-453F-FCAE2FFBCA1A}"/>
              </a:ext>
            </a:extLst>
          </p:cNvPr>
          <p:cNvSpPr txBox="1"/>
          <p:nvPr/>
        </p:nvSpPr>
        <p:spPr>
          <a:xfrm>
            <a:off x="4571967" y="2768885"/>
            <a:ext cx="65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2725076"/>
      </p:ext>
    </p:extLst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B83CCD-FD65-4E82-0433-7BFF55302A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6FE03B4A-1E16-D5F9-14B6-3FE27028BF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44</a:t>
            </a:fld>
            <a:endParaRPr lang="en-US" noProof="0" dirty="0"/>
          </a:p>
        </p:txBody>
      </p:sp>
      <p:sp>
        <p:nvSpPr>
          <p:cNvPr id="30724" name="Rectangle 2">
            <a:extLst>
              <a:ext uri="{FF2B5EF4-FFF2-40B4-BE49-F238E27FC236}">
                <a16:creationId xmlns:a16="http://schemas.microsoft.com/office/drawing/2014/main" id="{98E88597-F3E1-3DD4-C3B1-5A6A3005648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Miscellaneous (Susskind)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A4634488-5E0A-95A5-7807-CD3559AEACC7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685800" y="1423182"/>
                <a:ext cx="7924800" cy="4800600"/>
              </a:xfrm>
            </p:spPr>
            <p:txBody>
              <a:bodyPr/>
              <a:lstStyle/>
              <a:p>
                <a:pPr defTabSz="912791">
                  <a:lnSpc>
                    <a:spcPct val="90000"/>
                  </a:lnSpc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Standard method:</a:t>
                </a:r>
              </a:p>
              <a:p>
                <a:pPr marL="742939" lvl="1" indent="-342900" defTabSz="912791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Get </a:t>
                </a:r>
                <a14:m>
                  <m:oMath xmlns:m="http://schemas.openxmlformats.org/officeDocument/2006/math">
                    <m:r>
                      <a:rPr lang="en-US" sz="18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𝐻</m:t>
                    </m:r>
                  </m:oMath>
                </a14:m>
                <a:endParaRPr lang="en-US" sz="18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742939" lvl="1" indent="-342900" defTabSz="912791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Prepare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0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endParaRPr lang="en-US" sz="18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742939" lvl="1" indent="-342900" defTabSz="912791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Find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𝐻</m:t>
                    </m:r>
                    <m:d>
                      <m:dPr>
                        <m:begChr m:val="|"/>
                        <m:endChr m:val="|"/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&gt; = 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 </m:t>
                        </m:r>
                      </m:e>
                    </m:d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𝐸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𝑗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endParaRPr lang="en-US" sz="2000" noProof="0" dirty="0"/>
              </a:p>
              <a:p>
                <a:pPr marL="742939" lvl="1" indent="-342900" defTabSz="912791">
                  <a:lnSpc>
                    <a:spcPct val="90000"/>
                  </a:lnSpc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d>
                      <m:d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=&lt;</m:t>
                    </m:r>
                    <m:sSub>
                      <m:sSub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0</m:t>
                        </m:r>
                      </m:e>
                    </m:d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r>
                  <a:rPr lang="en-US" sz="1800" dirty="0">
                    <a:ea typeface="Cambria Math" panose="02040503050406030204" pitchFamily="18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𝛼</m:t>
                        </m:r>
                      </m:e>
                      <m:sub>
                        <m: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𝑗</m:t>
                        </m:r>
                      </m:sub>
                    </m:sSub>
                    <m:d>
                      <m:dPr>
                        <m:ctrlP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𝑡</m:t>
                        </m:r>
                      </m:e>
                    </m:d>
                    <m:r>
                      <a:rPr lang="en-US" sz="1800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sz="18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𝛼</m:t>
                        </m:r>
                      </m:e>
                      <m:sub>
                        <m:r>
                          <a:rPr lang="en-US" sz="18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𝑗</m:t>
                        </m:r>
                      </m:sub>
                    </m:sSub>
                    <m:d>
                      <m:dPr>
                        <m:ctrlP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0</m:t>
                        </m:r>
                      </m:e>
                    </m:d>
                    <m:r>
                      <m:rPr>
                        <m:sty m:val="p"/>
                      </m:rPr>
                      <a:rPr lang="en-US" sz="1800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exp</m:t>
                    </m:r>
                    <m:r>
                      <a:rPr lang="en-US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⁡(−</m:t>
                    </m:r>
                    <m:r>
                      <a:rPr lang="en-US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𝑖</m:t>
                    </m:r>
                    <m:f>
                      <m:fPr>
                        <m:ctrlP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𝑡</m:t>
                        </m:r>
                      </m:num>
                      <m:den>
                        <m: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ℏ</m:t>
                        </m:r>
                      </m:den>
                    </m:f>
                    <m:r>
                      <a:rPr lang="en-US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endParaRPr lang="en-US" sz="1800" dirty="0"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marL="742939" lvl="1" indent="-342900" defTabSz="912791">
                  <a:lnSpc>
                    <a:spcPct val="90000"/>
                  </a:lnSpc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𝑡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 = </m:t>
                    </m:r>
                    <m:nary>
                      <m:naryPr>
                        <m:chr m:val="∑"/>
                        <m:supHide m:val="on"/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𝑗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d>
                          <m:d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nary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 |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𝐸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𝑗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endParaRPr lang="en-US" sz="1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742939" lvl="1" indent="-342900" defTabSz="912791">
                  <a:lnSpc>
                    <a:spcPct val="90000"/>
                  </a:lnSpc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𝑃</m:t>
                        </m:r>
                      </m:e>
                      <m:sub>
                        <m: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𝜆</m:t>
                        </m:r>
                      </m:sub>
                    </m:sSub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𝑡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&lt;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𝜆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|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  <m:d>
                          <m:dPr>
                            <m:ctrlP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&gt;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180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:r>
                  <a:rPr lang="en-US" sz="20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Correlation and means</a:t>
                </a:r>
              </a:p>
              <a:p>
                <a:pPr lvl="1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∆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𝐴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 </m:t>
                    </m:r>
                    <m:nary>
                      <m:naryPr>
                        <m:chr m:val="∑"/>
                        <m:supHide m:val="on"/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𝑎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𝐴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𝐴</m:t>
                                    </m:r>
                                  </m:e>
                                </m:acc>
                              </m:e>
                            </m:d>
                          </m:e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𝑃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𝑎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 </m:t>
                    </m:r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&lt;</m:t>
                            </m:r>
                            <m:sSup>
                              <m:sSup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𝐴</m:t>
                                </m:r>
                              </m:e>
                              <m:sup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&gt;|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160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lvl="1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∆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𝐴</m:t>
                        </m:r>
                      </m:e>
                    </m:d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∆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𝐵</m:t>
                        </m:r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≥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f>
                      <m:f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&lt;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𝜓</m:t>
                            </m:r>
                          </m:e>
                        </m:d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[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𝐴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𝐵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]|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&gt;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160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lvl="1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𝐶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𝐴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𝐵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 &lt;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𝐴𝐵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  −  &lt;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𝐴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&gt;&lt;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𝐵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endParaRPr lang="en-US" sz="180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lvl="1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𝐶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𝜎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sub>
                    </m:sSub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, 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𝜏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= -1</a:t>
                </a:r>
              </a:p>
              <a:p>
                <a:pPr defTabSz="912791">
                  <a:lnSpc>
                    <a:spcPct val="90000"/>
                  </a:lnSpc>
                </a:pPr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Position: </a:t>
                </a:r>
                <a14:m>
                  <m:oMath xmlns:m="http://schemas.openxmlformats.org/officeDocument/2006/math">
                    <m:r>
                      <a:rPr lang="en-US" sz="18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𝑋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Momentum: </a:t>
                </a:r>
                <a14:m>
                  <m:oMath xmlns:m="http://schemas.openxmlformats.org/officeDocument/2006/math">
                    <m:r>
                      <a:rPr lang="en-US" sz="18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𝑃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=−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ℏ</m:t>
                        </m:r>
                      </m:den>
                    </m:f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𝜕</m:t>
                        </m:r>
                      </m:num>
                      <m:den>
                        <m: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𝜕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den>
                    </m:f>
                  </m:oMath>
                </a14:m>
                <a:endParaRPr lang="en-US" sz="18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1600" noProof="0" dirty="0"/>
              </a:p>
            </p:txBody>
          </p:sp>
        </mc:Choice>
        <mc:Fallback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A4634488-5E0A-95A5-7807-CD3559AEACC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85800" y="1423182"/>
                <a:ext cx="7924800" cy="4800600"/>
              </a:xfrm>
              <a:blipFill>
                <a:blip r:embed="rId3"/>
                <a:stretch>
                  <a:fillRect l="-960" t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78831221"/>
      </p:ext>
    </p:extLst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9DFF3E-D220-C27F-DF8A-6EC3665B66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33175AA-6980-6ACA-E785-EE50BF857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45</a:t>
            </a:fld>
            <a:endParaRPr lang="en-US" noProof="0" dirty="0"/>
          </a:p>
        </p:txBody>
      </p:sp>
      <p:sp>
        <p:nvSpPr>
          <p:cNvPr id="30724" name="Rectangle 2">
            <a:extLst>
              <a:ext uri="{FF2B5EF4-FFF2-40B4-BE49-F238E27FC236}">
                <a16:creationId xmlns:a16="http://schemas.microsoft.com/office/drawing/2014/main" id="{CF116567-9915-8AF8-DA85-78B69D21F01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Spin (mostly Susskind)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7E43F4A9-0822-F02D-2B10-4D3AC29E35B8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685800" y="1423182"/>
                <a:ext cx="7924800" cy="4800600"/>
              </a:xfrm>
            </p:spPr>
            <p:txBody>
              <a:bodyPr/>
              <a:lstStyle/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&gt; =</m:t>
                    </m:r>
                    <m:d>
                      <m:d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1" noProof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000" noProof="0" dirty="0"/>
                  <a:t>,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&gt; =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2000" noProof="0" dirty="0"/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&gt; =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(|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&gt;+|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2000" noProof="0" dirty="0"/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&gt; 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(|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&gt; − |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endParaRPr lang="en-US" sz="2000" dirty="0"/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&gt; 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(|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&gt;+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𝑜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&gt; 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(|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&gt; −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 |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endParaRPr lang="en-US" sz="2000" dirty="0"/>
              </a:p>
              <a:p>
                <a:pPr defTabSz="912791">
                  <a:lnSpc>
                    <a:spcPct val="90000"/>
                  </a:lnSpc>
                </a:pPr>
                <a:r>
                  <a:rPr lang="en-US" sz="2000" dirty="0"/>
                  <a:t>Pauli </a:t>
                </a:r>
                <a:r>
                  <a:rPr lang="en-US" sz="2000" dirty="0" err="1"/>
                  <a:t>matricies</a:t>
                </a:r>
                <a:r>
                  <a:rPr lang="en-US" sz="2000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000" dirty="0"/>
                  <a:t> 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2000" dirty="0"/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2000" dirty="0"/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&gt; = 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sty m:val="p"/>
                                  <m:brk m:alnAt="7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os</m:t>
                              </m:r>
                              <m:r>
                                <m:rPr>
                                  <m:brk m:alnAt="7"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⁡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f>
                                <m:f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num>
                                <m:den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m:rPr>
                                  <m:brk m:alnAt="7"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num>
                                <m:den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&gt; = 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num>
                                <m:den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m:rPr>
                                  <m:brk m:alnAt="7"/>
                                </m:rPr>
                                <a:rPr lang="en-US" sz="20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num>
                                <m:den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2000" dirty="0"/>
              </a:p>
              <a:p>
                <a:pPr marL="0" indent="0" defTabSz="912791">
                  <a:lnSpc>
                    <a:spcPct val="90000"/>
                  </a:lnSpc>
                  <a:buNone/>
                </a:pPr>
                <a:endParaRPr lang="en-US" sz="2000" dirty="0"/>
              </a:p>
              <a:p>
                <a:pPr defTabSz="912791">
                  <a:lnSpc>
                    <a:spcPct val="90000"/>
                  </a:lnSpc>
                </a:pPr>
                <a:endParaRPr lang="en-US" sz="2000" noProof="0" dirty="0"/>
              </a:p>
              <a:p>
                <a:pPr defTabSz="912791">
                  <a:lnSpc>
                    <a:spcPct val="90000"/>
                  </a:lnSpc>
                </a:pPr>
                <a:endParaRPr lang="en-US" sz="1800" noProof="0" dirty="0"/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1600" noProof="0" dirty="0"/>
              </a:p>
            </p:txBody>
          </p:sp>
        </mc:Choice>
        <mc:Fallback xmlns="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7E43F4A9-0822-F02D-2B10-4D3AC29E35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85800" y="1423182"/>
                <a:ext cx="7924800" cy="4800600"/>
              </a:xfrm>
              <a:blipFill>
                <a:blip r:embed="rId3"/>
                <a:stretch>
                  <a:fillRect l="-8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15560215"/>
      </p:ext>
    </p:extLst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18A073-66D9-29EF-06B0-0108EC8C2A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1AF70720-B3E9-B9C4-4388-979152A26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46</a:t>
            </a:fld>
            <a:endParaRPr lang="en-US" noProof="0" dirty="0"/>
          </a:p>
        </p:txBody>
      </p:sp>
      <p:sp>
        <p:nvSpPr>
          <p:cNvPr id="30724" name="Rectangle 2">
            <a:extLst>
              <a:ext uri="{FF2B5EF4-FFF2-40B4-BE49-F238E27FC236}">
                <a16:creationId xmlns:a16="http://schemas.microsoft.com/office/drawing/2014/main" id="{96C33150-2A40-5F54-ECC8-9448E9C871E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Spin (mostly Susskind)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2F800A84-4712-CDBF-211A-0A55F1975FD9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672353" y="1649506"/>
                <a:ext cx="7924800" cy="4800600"/>
              </a:xfrm>
            </p:spPr>
            <p:txBody>
              <a:bodyPr/>
              <a:lstStyle/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</m:t>
                    </m:r>
                    <m:nary>
                      <m:naryPr>
                        <m:chr m:val="∑"/>
                        <m:supHide m:val="on"/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</m:e>
                    </m:nary>
                  </m:oMath>
                </a14:m>
                <a:r>
                  <a:rPr lang="en-US" sz="2000" dirty="0"/>
                  <a:t> is the state of a system, the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2000" dirty="0"/>
                  <a:t> is a complete set of orthonormal vectors which are eigenvectors</a:t>
                </a:r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&gt; = </m:t>
                    </m:r>
                    <m:nary>
                      <m:naryPr>
                        <m:chr m:val="∑"/>
                        <m:supHide m:val="on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)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2000" dirty="0"/>
                  <a:t> is the expected value</a:t>
                </a:r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&gt; = &lt;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 </m:t>
                    </m:r>
                    <m:nary>
                      <m:naryPr>
                        <m:chr m:val="∑"/>
                        <m:supHide m:val="on"/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acc>
                          <m:accPr>
                            <m:chr m:val="̅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acc>
                      </m:e>
                    </m:nary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𝛼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∈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ℂ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𝜑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are states in a continuous variable,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𝜑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 =</m:t>
                    </m:r>
                    <m:nary>
                      <m:nary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∞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∞</m:t>
                        </m:r>
                      </m:sup>
                      <m:e>
                        <m:acc>
                          <m:accPr>
                            <m:chr m:val="̅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𝜑</m:t>
                            </m:r>
                          </m:e>
                        </m:acc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𝑑𝑥</m:t>
                        </m:r>
                      </m:e>
                    </m:nary>
                  </m:oMath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𝐼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|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&gt; &lt;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|</m:t>
                        </m:r>
                      </m:e>
                    </m:nary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𝑇𝑟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 </m:t>
                    </m:r>
                    <m:nary>
                      <m:naryPr>
                        <m:chr m:val="∑"/>
                        <m:supHide m:val="on"/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&lt;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𝐿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&gt;</m:t>
                        </m:r>
                      </m:e>
                    </m:nary>
                  </m:oMath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𝐼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/>
                      <m:sup/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𝑥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&gt; &lt;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𝑑𝑥</m:t>
                        </m:r>
                      </m:e>
                    </m:nary>
                  </m:oMath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𝐺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 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𝜋</m:t>
                            </m:r>
                          </m:e>
                        </m:rad>
                      </m:den>
                    </m:f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exp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⁡(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𝑖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𝑝𝑥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ℏ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00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accPr>
                      <m:e>
                        <m:r>
                          <a:rPr lang="en-US" sz="20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</m:e>
                    </m:acc>
                    <m:d>
                      <m:dPr>
                        <m:ctrlPr>
                          <a:rPr lang="en-US" sz="2000" b="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𝑝</m:t>
                        </m:r>
                      </m:e>
                    </m:d>
                    <m:r>
                      <a:rPr lang="en-US" sz="2000" b="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=&lt;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𝑝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 = 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000" b="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𝑑𝑥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&lt;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𝑝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20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𝜓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&gt; &lt;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&gt;</m:t>
                        </m:r>
                      </m:e>
                    </m:nary>
                  </m:oMath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Product state: 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𝑠𝑖𝑛𝑔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 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(|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𝑢𝑑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  −|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𝑑𝑢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&gt;)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𝐹</m:t>
                        </m:r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𝐺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′</m:t>
                            </m:r>
                          </m:sup>
                        </m:sSup>
                      </m:e>
                    </m:nary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=−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𝐺</m:t>
                        </m:r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𝐹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′</m:t>
                            </m:r>
                          </m:sup>
                        </m:sSup>
                      </m:e>
                    </m:nary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</a:p>
              <a:p>
                <a:pPr marL="857239" lvl="1" indent="-457200" defTabSz="912791">
                  <a:lnSpc>
                    <a:spcPct val="90000"/>
                  </a:lnSpc>
                  <a:buFont typeface="+mj-lt"/>
                  <a:buAutoNum type="arabicPeriod"/>
                </a:pPr>
                <a:endParaRPr lang="en-US" sz="1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:endParaRPr lang="en-US" sz="2000" noProof="0" dirty="0"/>
              </a:p>
              <a:p>
                <a:pPr defTabSz="912791">
                  <a:lnSpc>
                    <a:spcPct val="90000"/>
                  </a:lnSpc>
                </a:pPr>
                <a:endParaRPr lang="en-US" sz="1800" noProof="0" dirty="0"/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1600" noProof="0" dirty="0"/>
              </a:p>
            </p:txBody>
          </p:sp>
        </mc:Choice>
        <mc:Fallback xmlns="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2F800A84-4712-CDBF-211A-0A55F1975FD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72353" y="1649506"/>
                <a:ext cx="7924800" cy="4800600"/>
              </a:xfrm>
              <a:blipFill>
                <a:blip r:embed="rId3"/>
                <a:stretch>
                  <a:fillRect l="-1600" t="-10582" r="-1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17272971"/>
      </p:ext>
    </p:extLst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39846C-9CD3-5C57-773B-9FB95E66E6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A872A4C2-890E-4897-ECD8-3ACE6F96C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47</a:t>
            </a:fld>
            <a:endParaRPr lang="en-US" noProof="0" dirty="0"/>
          </a:p>
        </p:txBody>
      </p:sp>
      <p:sp>
        <p:nvSpPr>
          <p:cNvPr id="30724" name="Rectangle 2">
            <a:extLst>
              <a:ext uri="{FF2B5EF4-FFF2-40B4-BE49-F238E27FC236}">
                <a16:creationId xmlns:a16="http://schemas.microsoft.com/office/drawing/2014/main" id="{A1928D4F-7EE0-1239-086D-C1CACB18A4E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Spin (mostly Susskind)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D4996F32-00B2-AD83-C135-F4BC93C19AAD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152400" y="1423182"/>
                <a:ext cx="8763000" cy="4800600"/>
              </a:xfrm>
            </p:spPr>
            <p:txBody>
              <a:bodyPr/>
              <a:lstStyle/>
              <a:p>
                <a:pPr defTabSz="912791">
                  <a:lnSpc>
                    <a:spcPct val="90000"/>
                  </a:lnSpc>
                </a:pP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Observables: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𝑀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𝜆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 =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𝜆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 |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𝜆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𝜆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is the observed value</a:t>
                </a:r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is projective and Hermitian</a:t>
                </a:r>
              </a:p>
              <a:p>
                <a:pPr defTabSz="912791">
                  <a:lnSpc>
                    <a:spcPct val="90000"/>
                  </a:lnSpc>
                </a:pP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 rules</a:t>
                </a:r>
              </a:p>
              <a:p>
                <a:pPr marL="857239" lvl="1" indent="-457200" defTabSz="912791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Observables are represented by linear operators.   States are vectors</a:t>
                </a:r>
              </a:p>
              <a:p>
                <a:pPr marL="857239" lvl="1" indent="-457200" defTabSz="912791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Results of measurements are eigenvalues</a:t>
                </a:r>
              </a:p>
              <a:p>
                <a:pPr marL="857239" lvl="1" indent="-457200" defTabSz="912791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Distinguishable states correspond to orthogonal eigenvalues</a:t>
                </a:r>
              </a:p>
              <a:p>
                <a:pPr marL="857239" lvl="1" indent="-457200" defTabSz="912791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</m:t>
                    </m:r>
                  </m:oMath>
                </a14:m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a state and and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</m:oMath>
                </a14:m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an observable,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𝑃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=&lt;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endParaRPr lang="en-US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857239" lvl="1" indent="-457200" defTabSz="912791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Evolution of states governed by a Unitary operator</a:t>
                </a:r>
              </a:p>
              <a:p>
                <a:pPr marL="857239" lvl="1" indent="-457200" defTabSz="912791">
                  <a:lnSpc>
                    <a:spcPct val="90000"/>
                  </a:lnSpc>
                  <a:buFont typeface="+mj-lt"/>
                  <a:buAutoNum type="arabicPeriod"/>
                </a:pPr>
                <a:endParaRPr lang="en-US" sz="1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:endParaRPr lang="en-US" sz="2000" noProof="0" dirty="0"/>
              </a:p>
              <a:p>
                <a:pPr defTabSz="912791">
                  <a:lnSpc>
                    <a:spcPct val="90000"/>
                  </a:lnSpc>
                </a:pPr>
                <a:endParaRPr lang="en-US" sz="1800" noProof="0" dirty="0"/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1600" noProof="0" dirty="0"/>
              </a:p>
            </p:txBody>
          </p:sp>
        </mc:Choice>
        <mc:Fallback xmlns="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D4996F32-00B2-AD83-C135-F4BC93C19AA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52400" y="1423182"/>
                <a:ext cx="8763000" cy="4800600"/>
              </a:xfrm>
              <a:blipFill>
                <a:blip r:embed="rId3"/>
                <a:stretch>
                  <a:fillRect l="-1158" t="-1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82360079"/>
      </p:ext>
    </p:extLst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3CC124-640D-8E24-5276-C28F88846F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6475491D-4BF0-14D8-9D69-7CC0904E3C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48</a:t>
            </a:fld>
            <a:endParaRPr lang="en-US" noProof="0" dirty="0"/>
          </a:p>
        </p:txBody>
      </p:sp>
      <p:sp>
        <p:nvSpPr>
          <p:cNvPr id="30724" name="Rectangle 2">
            <a:extLst>
              <a:ext uri="{FF2B5EF4-FFF2-40B4-BE49-F238E27FC236}">
                <a16:creationId xmlns:a16="http://schemas.microsoft.com/office/drawing/2014/main" id="{002F8535-0A2A-B2A0-4CB3-51A813E0F80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Spin (mostly Susskind)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9AB3244B-F152-591B-D0C3-7AAB329AB124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672353" y="1649506"/>
                <a:ext cx="7924800" cy="4800600"/>
              </a:xfrm>
            </p:spPr>
            <p:txBody>
              <a:bodyPr/>
              <a:lstStyle/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</m:t>
                    </m:r>
                    <m:nary>
                      <m:naryPr>
                        <m:chr m:val="∑"/>
                        <m:supHide m:val="on"/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</m:e>
                    </m:nary>
                  </m:oMath>
                </a14:m>
                <a:r>
                  <a:rPr lang="en-US" sz="2400" dirty="0"/>
                  <a:t> is the state of a system, the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2400" dirty="0"/>
                  <a:t> is a complete set of orthonormal vectors which are eigenvectors</a:t>
                </a:r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&gt; = </m:t>
                    </m:r>
                    <m:nary>
                      <m:naryPr>
                        <m:chr m:val="∑"/>
                        <m:supHide m:val="on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)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2400" dirty="0"/>
                  <a:t> is the expected value</a:t>
                </a:r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&gt; = &lt;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d>
                      <m:dPr>
                        <m:begChr m:val="|"/>
                        <m:endChr m:val="|"/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 </m:t>
                    </m:r>
                    <m:nary>
                      <m:naryPr>
                        <m:chr m:val="∑"/>
                        <m:supHide m:val="on"/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acc>
                          <m:accPr>
                            <m:chr m:val="̅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acc>
                      </m:e>
                    </m:nary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𝛼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∈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ℂ</m:t>
                    </m:r>
                  </m:oMath>
                </a14:m>
                <a:endParaRPr lang="en-US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𝜑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</m:oMath>
                </a14:m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are states in a continuous variable,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𝜑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 =</m:t>
                    </m:r>
                    <m:nary>
                      <m:nary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∞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∞</m:t>
                        </m:r>
                      </m:sup>
                      <m:e>
                        <m:acc>
                          <m:accPr>
                            <m:chr m:val="̅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𝜑</m:t>
                            </m:r>
                          </m:e>
                        </m:acc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𝑑𝑥</m:t>
                        </m:r>
                      </m:e>
                    </m:nary>
                  </m:oMath>
                </a14:m>
                <a:endParaRPr lang="en-US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𝐼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|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&gt; &lt;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|</m:t>
                        </m:r>
                      </m:e>
                    </m:nary>
                  </m:oMath>
                </a14:m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𝑇𝑟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 </m:t>
                    </m:r>
                    <m:nary>
                      <m:naryPr>
                        <m:chr m:val="∑"/>
                        <m:supHide m:val="on"/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&lt;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𝐿</m:t>
                            </m:r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&gt;</m:t>
                        </m:r>
                      </m:e>
                    </m:nary>
                  </m:oMath>
                </a14:m>
                <a:endParaRPr lang="en-US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Density: 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 =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𝑇𝑟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(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𝜌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for states prepared with probability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𝑝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857239" lvl="1" indent="-457200" defTabSz="912791">
                  <a:lnSpc>
                    <a:spcPct val="90000"/>
                  </a:lnSpc>
                  <a:buFont typeface="+mj-lt"/>
                  <a:buAutoNum type="arabicPeriod"/>
                </a:pPr>
                <a:endParaRPr lang="en-US" sz="1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:endParaRPr lang="en-US" sz="2000" noProof="0" dirty="0"/>
              </a:p>
              <a:p>
                <a:pPr defTabSz="912791">
                  <a:lnSpc>
                    <a:spcPct val="90000"/>
                  </a:lnSpc>
                </a:pPr>
                <a:endParaRPr lang="en-US" sz="1800" noProof="0" dirty="0"/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1600" noProof="0" dirty="0"/>
              </a:p>
            </p:txBody>
          </p:sp>
        </mc:Choice>
        <mc:Fallback xmlns="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9AB3244B-F152-591B-D0C3-7AAB329AB1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72353" y="1649506"/>
                <a:ext cx="7924800" cy="4800600"/>
              </a:xfrm>
              <a:blipFill>
                <a:blip r:embed="rId3"/>
                <a:stretch>
                  <a:fillRect l="-2720" t="-132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39066357"/>
      </p:ext>
    </p:extLst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E99E50-FA2B-BAB4-83C6-71AE387E3F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F44AC8B4-1DBD-7CA4-6901-DAD19AE9F8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49</a:t>
            </a:fld>
            <a:endParaRPr lang="en-US" noProof="0" dirty="0"/>
          </a:p>
        </p:txBody>
      </p:sp>
      <p:sp>
        <p:nvSpPr>
          <p:cNvPr id="30724" name="Rectangle 2">
            <a:extLst>
              <a:ext uri="{FF2B5EF4-FFF2-40B4-BE49-F238E27FC236}">
                <a16:creationId xmlns:a16="http://schemas.microsoft.com/office/drawing/2014/main" id="{D1C81FFA-B540-C7FB-8E27-EC865D6DD13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Spin (mostly Susskind)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F9C425B0-997B-3E02-1D4F-904693D01590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672353" y="1649506"/>
                <a:ext cx="7924800" cy="4800600"/>
              </a:xfrm>
            </p:spPr>
            <p:txBody>
              <a:bodyPr/>
              <a:lstStyle/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</m:t>
                    </m:r>
                    <m:nary>
                      <m:naryPr>
                        <m:chr m:val="∑"/>
                        <m:supHide m:val="on"/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</m:e>
                    </m:nary>
                  </m:oMath>
                </a14:m>
                <a:r>
                  <a:rPr lang="en-US" sz="2000" dirty="0"/>
                  <a:t> is the state of a system, the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2000" dirty="0"/>
                  <a:t> is a complete set of orthonormal vectors which are eigenvectors</a:t>
                </a:r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&gt; = </m:t>
                    </m:r>
                    <m:nary>
                      <m:naryPr>
                        <m:chr m:val="∑"/>
                        <m:supHide m:val="on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)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2000" dirty="0"/>
                  <a:t> is the expected value</a:t>
                </a:r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&gt; = &lt;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 </m:t>
                    </m:r>
                    <m:nary>
                      <m:naryPr>
                        <m:chr m:val="∑"/>
                        <m:supHide m:val="on"/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acc>
                          <m:accPr>
                            <m:chr m:val="̅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acc>
                      </m:e>
                    </m:nary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𝛼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∈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ℂ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𝜑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are states in a continuous variable,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𝜑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 =</m:t>
                    </m:r>
                    <m:nary>
                      <m:nary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∞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∞</m:t>
                        </m:r>
                      </m:sup>
                      <m:e>
                        <m:acc>
                          <m:accPr>
                            <m:chr m:val="̅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𝜑</m:t>
                            </m:r>
                          </m:e>
                        </m:acc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𝑑𝑥</m:t>
                        </m:r>
                      </m:e>
                    </m:nary>
                  </m:oMath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State is a unit vector: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 =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cos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⁡(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𝜃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)|0&gt; +</m:t>
                    </m:r>
                    <m: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𝑒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𝜑</m:t>
                        </m:r>
                      </m:sup>
                    </m:sSup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sin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⁡(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𝜃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)|1&gt; 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𝐼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|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&gt; &lt;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|</m:t>
                        </m:r>
                      </m:e>
                    </m:nary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𝑇𝑟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 </m:t>
                    </m:r>
                    <m:nary>
                      <m:naryPr>
                        <m:chr m:val="∑"/>
                        <m:supHide m:val="on"/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&lt;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𝐿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&gt;</m:t>
                        </m:r>
                      </m:e>
                    </m:nary>
                  </m:oMath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Density: 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 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𝑇𝑟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(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𝜌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for states prepared with probability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𝑝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:r>
                  <a:rPr lang="en-US" sz="1800" dirty="0">
                    <a:cs typeface="Calibri" panose="020F0502020204030204" pitchFamily="34" charset="0"/>
                  </a:rPr>
                  <a:t>Spin field: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H</m:t>
                    </m:r>
                    <m:r>
                      <a:rPr lang="en-US" sz="180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 </m:t>
                    </m:r>
                    <m:r>
                      <m:rPr>
                        <m:sty m:val="p"/>
                      </m:rPr>
                      <a:rPr lang="el-GR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σ</m:t>
                    </m:r>
                    <m:r>
                      <a:rPr lang="el-GR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∙</m:t>
                    </m:r>
                    <m:r>
                      <m:rPr>
                        <m:sty m:val="p"/>
                      </m:rPr>
                      <a:rPr lang="en-US" sz="180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B</m:t>
                    </m:r>
                  </m:oMath>
                </a14:m>
                <a:endParaRPr lang="en-US" sz="1800" dirty="0">
                  <a:latin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lvl="1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en-US" sz="18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acc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𝜎</m:t>
                            </m:r>
                          </m:e>
                        </m:acc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𝑧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 =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𝜔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&lt;[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𝜎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𝑧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𝜎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𝑧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]&gt;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en-US" sz="18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acc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𝜎</m:t>
                            </m:r>
                          </m:e>
                        </m:acc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𝑦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 =−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𝜔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𝜎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en-US" sz="180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accPr>
                          <m:e>
                            <m:r>
                              <a:rPr lang="en-US" sz="1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𝜎</m:t>
                            </m:r>
                          </m:e>
                        </m:acc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 =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−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ℏ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&lt;[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𝜎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𝐻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]&gt;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en-US" sz="18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acc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𝜎</m:t>
                            </m:r>
                          </m:e>
                        </m:acc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𝑦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 =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−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ℏ</m:t>
                        </m:r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&lt;[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𝜎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𝑦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𝐻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]&gt;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en-US" sz="18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acc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𝜎</m:t>
                            </m:r>
                          </m:e>
                        </m:acc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𝑧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 =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−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ℏ</m:t>
                        </m:r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&lt;[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𝜎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𝑧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𝐻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]&gt;</m:t>
                    </m:r>
                  </m:oMath>
                </a14:m>
                <a:endParaRPr lang="en-US" sz="1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:endParaRPr lang="en-US" sz="1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:endParaRPr lang="en-US" sz="1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:endParaRPr lang="en-US" sz="2000" noProof="0" dirty="0"/>
              </a:p>
              <a:p>
                <a:pPr defTabSz="912791">
                  <a:lnSpc>
                    <a:spcPct val="90000"/>
                  </a:lnSpc>
                </a:pPr>
                <a:endParaRPr lang="en-US" sz="1800" noProof="0" dirty="0"/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1600" noProof="0" dirty="0"/>
              </a:p>
            </p:txBody>
          </p:sp>
        </mc:Choice>
        <mc:Fallback xmlns="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F9C425B0-997B-3E02-1D4F-904693D015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72353" y="1649506"/>
                <a:ext cx="7924800" cy="4800600"/>
              </a:xfrm>
              <a:blipFill>
                <a:blip r:embed="rId3"/>
                <a:stretch>
                  <a:fillRect l="-640" t="-10582" r="-1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29081952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5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Postulates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304800" y="1181100"/>
                <a:ext cx="8610600" cy="5448300"/>
              </a:xfrm>
            </p:spPr>
            <p:txBody>
              <a:bodyPr/>
              <a:lstStyle/>
              <a:p>
                <a:pPr defTabSz="912791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State of a system is a unit vector over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ℂ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in Hilbert space (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ℋ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) of dimension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 defTabSz="912791">
                  <a:lnSpc>
                    <a:spcPct val="90000"/>
                  </a:lnSpc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 qubit is a quantum system, with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.  A one qubit system is in general state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 =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0&gt;+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|1&gt;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𝑎</m:t>
                    </m:r>
                    <m:acc>
                      <m:accPr>
                        <m:chr m:val="̅"/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  <m:r>
                      <a:rPr lang="en-US" sz="2000" i="1" noProof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𝑏</m:t>
                    </m:r>
                    <m:acc>
                      <m:accPr>
                        <m:chr m:val="̅"/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  <m:r>
                      <a:rPr lang="en-US" sz="2000" i="1" noProof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 system, with state, </a:t>
                </a:r>
                <a14:m>
                  <m:oMath xmlns:m="http://schemas.openxmlformats.org/officeDocument/2006/math">
                    <m:r>
                      <a:rPr lang="en-US" sz="2000" noProof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d>
                      <m:d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evolves according to a unitary operator</a:t>
                </a:r>
                <a14:m>
                  <m:oMath xmlns:m="http://schemas.openxmlformats.org/officeDocument/2006/math">
                    <m:r>
                      <a:rPr lang="en-US" sz="2000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000" b="0" i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namely</m:t>
                    </m:r>
                    <m:r>
                      <a:rPr lang="en-US" sz="2000" b="0" i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(|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(0)&gt;)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 defTabSz="912791">
                  <a:spcBef>
                    <a:spcPts val="0"/>
                  </a:spcBef>
                </a:pP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unitary if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2000" i="1" noProof="0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𝑈𝑥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𝑈𝑦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Note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𝑈</m:t>
                    </m:r>
                    <m:acc>
                      <m:accPr>
                        <m:chr m:val="̅"/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p>
                          <m:sSupPr>
                            <m:ctrlPr>
                              <a:rPr lang="en-US" sz="2000" i="1" noProof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p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e>
                    </m:acc>
                    <m:r>
                      <a:rPr lang="en-US" sz="2000" i="1" noProof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 defTabSz="912791">
                  <a:spcBef>
                    <a:spcPts val="400"/>
                  </a:spcBef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Example is a Hamiltonian: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i="1" noProof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d>
                      <m:d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</m:t>
                    </m:r>
                    <m:r>
                      <m:rPr>
                        <m:sty m:val="p"/>
                      </m:rPr>
                      <a:rPr lang="en-US" sz="2000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ℏ</m:t>
                    </m:r>
                    <m:f>
                      <m:f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  <m:d>
                          <m:d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&gt;|</m:t>
                        </m:r>
                      </m:num>
                      <m:den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 defTabSz="912791">
                  <a:spcBef>
                    <a:spcPts val="400"/>
                  </a:spcBef>
                </a:pP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𝜑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𝑡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 =</m:t>
                    </m:r>
                    <m:sSup>
                      <m:sSup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𝑒</m:t>
                        </m:r>
                      </m:e>
                      <m:sup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−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ℏ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𝐻</m:t>
                        </m:r>
                        <m:d>
                          <m:d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sup>
                    </m:sSup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𝜑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𝑡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Each observable is represented by a Hermitian operator,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𝑄</m:t>
                        </m:r>
                      </m:e>
                    </m:acc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the expectation value of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acc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𝑄</m:t>
                        </m:r>
                      </m:e>
                    </m:acc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acc>
                      <m:accPr>
                        <m:chr m:val="̂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acc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𝑄</m:t>
                        </m:r>
                      </m:e>
                    </m:acc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The outcome of a measurement of the operator is an eigenvalue of the operator.  The probability of getting a particular eigenvalue, </a:t>
                </a:r>
                <a14:m>
                  <m:oMath xmlns:m="http://schemas.openxmlformats.org/officeDocument/2006/math">
                    <m:r>
                      <a:rPr lang="en-US" sz="20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𝜆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is the square of the </a:t>
                </a:r>
                <a14:m>
                  <m:oMath xmlns:m="http://schemas.openxmlformats.org/officeDocument/2006/math">
                    <m:r>
                      <a:rPr lang="en-US" sz="20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𝜆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-component of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04800" y="1181100"/>
                <a:ext cx="8610600" cy="5448300"/>
              </a:xfrm>
              <a:blipFill>
                <a:blip r:embed="rId3"/>
                <a:stretch>
                  <a:fillRect l="-736" t="-1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83DB1A40-0FA4-02EC-A7B3-8D767219D497}"/>
              </a:ext>
            </a:extLst>
          </p:cNvPr>
          <p:cNvSpPr txBox="1"/>
          <p:nvPr/>
        </p:nvSpPr>
        <p:spPr>
          <a:xfrm>
            <a:off x="4571967" y="2694709"/>
            <a:ext cx="65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C675DC8-6F66-21AE-3C4A-33326662255A}"/>
                  </a:ext>
                </a:extLst>
              </p:cNvPr>
              <p:cNvSpPr txBox="1"/>
              <p:nvPr/>
            </p:nvSpPr>
            <p:spPr>
              <a:xfrm>
                <a:off x="4513489" y="2694709"/>
                <a:ext cx="117019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|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C675DC8-6F66-21AE-3C4A-3332666225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3489" y="2694709"/>
                <a:ext cx="117019" cy="153888"/>
              </a:xfrm>
              <a:prstGeom prst="rect">
                <a:avLst/>
              </a:prstGeom>
              <a:blipFill>
                <a:blip r:embed="rId4"/>
                <a:stretch>
                  <a:fillRect l="-50000" t="-7692" b="-30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D8ABBF5E-5E97-07E7-8D1A-DFCC8AE2B6E6}"/>
              </a:ext>
            </a:extLst>
          </p:cNvPr>
          <p:cNvSpPr txBox="1"/>
          <p:nvPr/>
        </p:nvSpPr>
        <p:spPr>
          <a:xfrm>
            <a:off x="4571967" y="2694709"/>
            <a:ext cx="65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814203"/>
      </p:ext>
    </p:extLst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5A66E3-0538-BA08-5E1D-C6A60B217E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013D6761-A713-D4A4-2187-1A7B6AC64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50</a:t>
            </a:fld>
            <a:endParaRPr lang="en-US" noProof="0" dirty="0"/>
          </a:p>
        </p:txBody>
      </p:sp>
      <p:sp>
        <p:nvSpPr>
          <p:cNvPr id="30724" name="Rectangle 2">
            <a:extLst>
              <a:ext uri="{FF2B5EF4-FFF2-40B4-BE49-F238E27FC236}">
                <a16:creationId xmlns:a16="http://schemas.microsoft.com/office/drawing/2014/main" id="{335D1BB3-6E57-1077-141E-47DAD2C26AD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Spin (mostly Susskind)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AF95D79A-BE8F-A758-B027-3C79086F2687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381000" y="1649506"/>
                <a:ext cx="8216153" cy="4800600"/>
              </a:xfrm>
            </p:spPr>
            <p:txBody>
              <a:bodyPr/>
              <a:lstStyle/>
              <a:p>
                <a:pPr defTabSz="912791">
                  <a:lnSpc>
                    <a:spcPct val="90000"/>
                  </a:lnSpc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Density: 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 =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𝑇𝑟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𝜌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for states prepared with probability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𝑝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:r>
                  <a:rPr lang="en-US" sz="2000" b="0" noProof="0" dirty="0"/>
                  <a:t>If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&gt; 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&gt;+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2000" dirty="0"/>
                  <a:t>, </a:t>
                </a: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 density operator is</a:t>
                </a:r>
                <a:endParaRPr lang="en-US" sz="2000" b="0" noProof="0" dirty="0"/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sub>
                    </m:sSub>
                    <m:d>
                      <m:dPr>
                        <m:begChr m:val="|"/>
                        <m:endChr m:val="|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&gt; &lt;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</m:d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r>
                      <m:rPr>
                        <m:lit/>
                      </m:rP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</m:oMath>
                </a14:m>
                <a:endParaRPr lang="en-US" sz="2000" noProof="0" dirty="0"/>
              </a:p>
              <a:p>
                <a:pPr marL="285751" indent="-285750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= </m:t>
                    </m:r>
                    <m:acc>
                      <m:accPr>
                        <m:chr m:val="̅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  <m:d>
                          <m:d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e>
                    </m:acc>
                    <m:r>
                      <a:rPr lang="en-US" sz="20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nary>
                      <m:naryPr>
                        <m:chr m:val="∑"/>
                        <m:supHide m:val="on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sub>
                      <m:sup/>
                      <m:e>
                        <m:acc>
                          <m:accPr>
                            <m:chr m:val="̅"/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</m:acc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sz="2000" noProof="0" dirty="0"/>
              </a:p>
              <a:p>
                <a:pPr marL="285751" indent="-285750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&gt; =</m:t>
                    </m:r>
                    <m:nary>
                      <m:naryPr>
                        <m:chr m:val="∑"/>
                        <m:supHide m:val="on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m:rPr>
                            <m:brk m:alnAt="7"/>
                          </m:rP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b>
                      <m:sup/>
                      <m:e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𝜓</m:t>
                                </m:r>
                              </m:e>
                            </m:acc>
                          </m:e>
                          <m:sub>
                            <m:sSup>
                              <m:sSup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p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sub>
                        </m:sSub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sSup>
                              <m:sSup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</m:e>
                    </m:nary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endParaRPr lang="en-US" sz="2000" noProof="0" dirty="0"/>
              </a:p>
              <a:p>
                <a:pPr marL="285751" indent="-285750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d>
                      <m:d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 b="0" i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exp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𝑝𝑥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p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num>
                          <m:den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den>
                        </m:f>
                      </m:num>
                      <m:den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den>
                    </m:f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noProof="0" dirty="0"/>
              </a:p>
              <a:p>
                <a:pPr marL="285751" indent="-285750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en-US" sz="20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 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</m:rad>
                      </m:den>
                    </m:f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𝑑𝑥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000" b="0" i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exp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⁡(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f>
                          <m:f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𝑝𝑥</m:t>
                            </m:r>
                          </m:num>
                          <m:den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ℏ</m:t>
                            </m:r>
                          </m:den>
                        </m:f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  <m:acc>
                          <m:accPr>
                            <m:chr m:val="̅"/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</m:acc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sz="1600" dirty="0"/>
              </a:p>
              <a:p>
                <a:pPr marL="285751" indent="-285750" defTabSz="912791">
                  <a:lnSpc>
                    <a:spcPct val="90000"/>
                  </a:lnSpc>
                </a:pPr>
                <a:r>
                  <a:rPr lang="en-US" sz="1600" dirty="0"/>
                  <a:t>Composite: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sup>
                    </m:sSup>
                  </m:oMath>
                </a14:m>
                <a:r>
                  <a:rPr lang="en-US" sz="1600" dirty="0"/>
                  <a:t>,</a:t>
                </a:r>
                <a:r>
                  <a:rPr lang="el-GR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ψ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sup>
                    </m:sSup>
                  </m:oMath>
                </a14:m>
                <a:r>
                  <a:rPr lang="en-US" sz="1600" dirty="0"/>
                  <a:t>,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⊗</m:t>
                    </m:r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𝐴𝐵</m:t>
                        </m:r>
                      </m:sup>
                    </m:sSup>
                  </m:oMath>
                </a14:m>
                <a:endParaRPr lang="en-US" sz="1600" noProof="0" dirty="0"/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1600" dirty="0"/>
              </a:p>
              <a:p>
                <a:pPr marL="285751" indent="-285750" defTabSz="912791">
                  <a:lnSpc>
                    <a:spcPct val="90000"/>
                  </a:lnSpc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Dynamics: 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𝑣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 = 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𝑑</m:t>
                        </m:r>
                      </m:num>
                      <m:den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𝑑𝑡</m:t>
                        </m:r>
                      </m:den>
                    </m:f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𝑑</m:t>
                        </m:r>
                      </m:num>
                      <m:den>
                        <m:r>
                          <a:rPr lang="en-US" sz="20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𝑑𝑡</m:t>
                        </m:r>
                      </m:den>
                    </m:f>
                    <m:r>
                      <a:rPr lang="en-US" sz="2000" b="0" i="1" noProof="0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r>
                      <a:rPr lang="en-US" sz="2000" b="0" i="1" noProof="0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𝑃</m:t>
                    </m:r>
                    <m:r>
                      <a:rPr lang="en-US" sz="2000" b="0" i="1" noProof="0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 = </m:t>
                    </m:r>
                    <m:f>
                      <m:fPr>
                        <m:ctrlPr>
                          <a:rPr lang="en-US" sz="20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num>
                      <m:den>
                        <m:r>
                          <a:rPr lang="en-US" sz="2000" b="0" i="1" noProof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ℏ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US" sz="20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𝑉</m:t>
                        </m:r>
                        <m:r>
                          <a:rPr lang="en-US" sz="20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r>
                          <a:rPr lang="en-US" sz="20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𝑃</m:t>
                        </m:r>
                      </m:e>
                    </m:d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𝑉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𝑃</m:t>
                        </m:r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𝑖</m:t>
                    </m:r>
                    <m:r>
                      <a:rPr lang="en-US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ℏ</m:t>
                    </m:r>
                    <m:f>
                      <m:fPr>
                        <m:ctrlPr>
                          <a:rPr lang="en-US" sz="20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𝑑𝑉</m:t>
                        </m:r>
                      </m:num>
                      <m:den>
                        <m: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𝑑𝑡</m:t>
                        </m:r>
                      </m:den>
                    </m:f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AF95D79A-BE8F-A758-B027-3C79086F268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81000" y="1649506"/>
                <a:ext cx="8216153" cy="4800600"/>
              </a:xfrm>
              <a:blipFill>
                <a:blip r:embed="rId3"/>
                <a:stretch>
                  <a:fillRect l="-927" t="-15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68794062"/>
      </p:ext>
    </p:extLst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70733D-359F-6694-3B39-F7612B2983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81B4D2A0-0203-6E47-398F-051F2D46F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51</a:t>
            </a:fld>
            <a:endParaRPr lang="en-US" noProof="0" dirty="0"/>
          </a:p>
        </p:txBody>
      </p:sp>
      <p:sp>
        <p:nvSpPr>
          <p:cNvPr id="30724" name="Rectangle 2">
            <a:extLst>
              <a:ext uri="{FF2B5EF4-FFF2-40B4-BE49-F238E27FC236}">
                <a16:creationId xmlns:a16="http://schemas.microsoft.com/office/drawing/2014/main" id="{EF0298BB-BC5C-448C-9A00-31ED08430D3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Harmonic Oscillator, </a:t>
            </a:r>
            <a:r>
              <a:rPr lang="en-US" sz="4000" noProof="0" dirty="0" err="1"/>
              <a:t>etc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3175266E-4381-B81D-5501-2053A38D8122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152400" y="1447800"/>
                <a:ext cx="8686800" cy="4800600"/>
              </a:xfrm>
            </p:spPr>
            <p:txBody>
              <a:bodyPr/>
              <a:lstStyle/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noProof="0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r>
                      <a:rPr lang="en-US" sz="2000" b="0" i="1" noProof="0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𝑝</m:t>
                    </m:r>
                    <m:r>
                      <a:rPr lang="en-US" sz="2000" b="0" i="1" noProof="0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000" b="0" i="1" noProof="0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2000" b="0" i="1" noProof="0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 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𝜋</m:t>
                            </m:r>
                          </m:e>
                        </m:rad>
                      </m:den>
                    </m:f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exp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⁡(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−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𝑖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𝑝𝑥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ℏ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endParaRPr lang="en-US" sz="2000" b="0" i="1" noProof="0" dirty="0">
                  <a:latin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𝜋</m:t>
                            </m:r>
                          </m:e>
                        </m:rad>
                      </m:den>
                    </m:f>
                    <m:nary>
                      <m:nary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/>
                      <m:sup/>
                      <m: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exp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⁡(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  <m:f>
                          <m:f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𝑝𝑥</m:t>
                            </m:r>
                          </m:num>
                          <m:den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ℏ</m:t>
                            </m:r>
                          </m:den>
                        </m:f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)</m:t>
                        </m:r>
                        <m:acc>
                          <m:accPr>
                            <m:chr m:val="̃"/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accPr>
                          <m:e>
                            <m:r>
                              <a:rPr 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𝜓</m:t>
                            </m:r>
                          </m:e>
                        </m:acc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(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𝑝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dp</m:t>
                        </m:r>
                        <m:r>
                          <m:rPr>
                            <m:nor/>
                          </m:r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=</m:t>
                        </m:r>
                        <m:f>
                          <m:f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1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2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𝜋</m:t>
                                </m:r>
                              </m:e>
                            </m:rad>
                          </m:den>
                        </m:f>
                        <m:nary>
                          <m:naryPr>
                            <m:limLoc m:val="undOvr"/>
                            <m:subHide m:val="on"/>
                            <m:supHide m:val="on"/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naryPr>
                          <m:sub/>
                          <m:sup/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𝑑𝑝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&lt;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𝑥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𝑝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&gt;&lt;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𝑝</m:t>
                                </m:r>
                              </m:e>
                            </m:d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𝜓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&gt;</m:t>
                            </m:r>
                          </m:e>
                        </m:nary>
                        <m:r>
                          <m:rPr>
                            <m:nor/>
                          </m:rPr>
                          <a:rPr lang="en-US" sz="2000" i="1" dirty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</m:e>
                    </m:nary>
                  </m:oMath>
                </a14:m>
                <a:endParaRPr lang="en-US" sz="2000" i="1" dirty="0"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</m:e>
                    </m:acc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𝑝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𝜋</m:t>
                            </m:r>
                          </m:e>
                        </m:rad>
                      </m:den>
                    </m:f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/>
                      <m:sup/>
                      <m:e>
                        <m:func>
                          <m:func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−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𝑖</m:t>
                                </m:r>
                                <m:f>
                                  <m:f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𝑝𝑥</m:t>
                                    </m:r>
                                  </m:num>
                                  <m:den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ℏ</m:t>
                                    </m:r>
                                  </m:den>
                                </m:f>
                              </m:e>
                            </m:d>
                          </m:e>
                        </m:func>
                        <m:r>
                          <m:rPr>
                            <m:nor/>
                          </m:rPr>
                          <a:rPr lang="en-US" sz="2000" i="1" dirty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 </m:t>
                        </m:r>
                        <m:r>
                          <a:rPr lang="en-US" sz="20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  <m:d>
                          <m:dPr>
                            <m:ctrlPr>
                              <a:rPr lang="en-US" sz="20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20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𝑑𝑥</m:t>
                        </m:r>
                      </m:e>
                    </m:nary>
                  </m:oMath>
                </a14:m>
                <a:endParaRPr lang="en-US" sz="2000" b="0" i="1" noProof="0" dirty="0">
                  <a:latin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:endParaRPr lang="en-US" sz="2000" b="0" i="1" noProof="0" dirty="0">
                  <a:latin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𝐻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acc>
                          <m:accPr>
                            <m:chr m:val="̇"/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acc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𝑋</m:t>
                            </m:r>
                          </m:e>
                        </m:acc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𝜔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𝑃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𝑃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+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𝜔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𝑋</m:t>
                        </m:r>
                      </m:e>
                    </m:d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𝑃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𝜔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𝑋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−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𝜔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[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𝑋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𝑃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]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Ground state: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exp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⁡(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𝜔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2ℏ</m:t>
                        </m:r>
                      </m:den>
                    </m:f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𝐸</m:t>
                        </m:r>
                      </m:e>
                      <m:sub>
                        <m:r>
                          <a:rPr lang="en-US" sz="20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0</m:t>
                        </m:r>
                      </m:sub>
                    </m:sSub>
                    <m:r>
                      <a:rPr lang="en-US" sz="2000" b="0" i="1" noProof="0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f>
                      <m:fPr>
                        <m:ctrlPr>
                          <a:rPr lang="en-US" sz="20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b="0" i="1" noProof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𝜔</m:t>
                        </m:r>
                        <m:r>
                          <a:rPr lang="en-US" sz="2000" b="0" i="1" noProof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ℏ</m:t>
                        </m:r>
                      </m:num>
                      <m:den>
                        <m:r>
                          <a:rPr lang="en-US" sz="20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den>
                    </m:f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𝑎</m:t>
                        </m:r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−</m:t>
                        </m:r>
                      </m:sup>
                    </m:sSup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𝜔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ℏ</m:t>
                            </m:r>
                          </m:e>
                        </m:rad>
                      </m:den>
                    </m:f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𝑃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−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𝑖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𝜔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𝑋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𝑎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+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−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𝜔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ℏ</m:t>
                            </m:r>
                          </m:e>
                        </m:rad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𝑃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𝑖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𝜔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𝑋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−</m:t>
                            </m:r>
                          </m:sup>
                        </m:sSup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+</m:t>
                            </m:r>
                          </m:sup>
                        </m:sSup>
                      </m:e>
                    </m:d>
                    <m:r>
                      <a:rPr lang="en-US" sz="2000" b="0" i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=1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 If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𝑁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𝑎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+</m:t>
                        </m:r>
                      </m:sup>
                    </m:sSup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𝑎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−</m:t>
                        </m:r>
                      </m:sup>
                    </m:sSup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𝐻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𝜔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ℏ(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𝑁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den>
                    </m:f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noProof="0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𝑁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  <m:r>
                          <a:rPr lang="en-US" sz="20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&gt; =</m:t>
                        </m:r>
                        <m:r>
                          <a:rPr lang="en-US" sz="20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e>
                    </m:d>
                    <m:r>
                      <a:rPr lang="en-US" sz="2000" b="0" i="1" noProof="0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en-US" sz="2000" b="0" i="1" noProof="0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</a:t>
                </a:r>
              </a:p>
              <a:p>
                <a:pPr defTabSz="912791">
                  <a:lnSpc>
                    <a:spcPct val="90000"/>
                  </a:lnSpc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𝑎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+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m:rPr>
                        <m:sty m:val="p"/>
                      </m:rP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n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 =|</m:t>
                    </m:r>
                    <m:r>
                      <m:rPr>
                        <m:sty m:val="p"/>
                      </m:rP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n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+1&gt;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Particle in box: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𝐸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8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𝑚</m:t>
                        </m:r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𝐿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𝐶𝑠𝑖𝑛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𝜋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num>
                      <m:den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den>
                    </m:f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3175266E-4381-B81D-5501-2053A38D812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52400" y="1447800"/>
                <a:ext cx="8686800" cy="4800600"/>
              </a:xfrm>
              <a:blipFill>
                <a:blip r:embed="rId3"/>
                <a:stretch>
                  <a:fillRect l="-731" t="-15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82939454"/>
      </p:ext>
    </p:extLst>
  </p:cSld>
  <p:clrMapOvr>
    <a:masterClrMapping/>
  </p:clrMapOvr>
  <p:transition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AA74E6-8BFC-C1EB-6FFE-7CCBD63E22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74D4DDE2-6F63-C8E5-B838-BE3C6AFBB2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52</a:t>
            </a:fld>
            <a:endParaRPr lang="en-US" noProof="0" dirty="0"/>
          </a:p>
        </p:txBody>
      </p:sp>
      <p:sp>
        <p:nvSpPr>
          <p:cNvPr id="30724" name="Rectangle 2">
            <a:extLst>
              <a:ext uri="{FF2B5EF4-FFF2-40B4-BE49-F238E27FC236}">
                <a16:creationId xmlns:a16="http://schemas.microsoft.com/office/drawing/2014/main" id="{84B7128A-D7A2-74A1-A240-570FAF881E5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Some physics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9516B29E-668A-A7C9-F393-B6EC456F7066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57200" y="1219200"/>
                <a:ext cx="8534400" cy="5004582"/>
              </a:xfrm>
            </p:spPr>
            <p:txBody>
              <a:bodyPr/>
              <a:lstStyle/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−13.6</m:t>
                        </m:r>
                      </m:num>
                      <m:den>
                        <m:sSup>
                          <m:sSup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000" noProof="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𝑚</m:t>
                        </m:r>
                        <m:sSup>
                          <m:sSup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000" noProof="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(2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f>
                              <m:fPr>
                                <m:type m:val="skw"/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num>
                              <m:den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p>
                        </m:sSup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𝑉</m:t>
                        </m:r>
                        <m:sSup>
                          <m:sSup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p>
                            <m:f>
                              <m:fPr>
                                <m:type m:val="skw"/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num>
                              <m:den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p>
                        </m:sSup>
                      </m:num>
                      <m:den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sSup>
                          <m:sSup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000" noProof="0" dirty="0"/>
                  <a:t>,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(2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f>
                              <m:fPr>
                                <m:type m:val="skw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num>
                              <m:den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p>
                        </m:s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𝑉</m:t>
                        </m:r>
                      </m:num>
                      <m:den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sSup>
                          <m:sSup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ad>
                      <m:radPr>
                        <m:degHide m:val="on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rad>
                  </m:oMath>
                </a14:m>
                <a:endParaRPr lang="en-US" sz="2000" noProof="0" dirty="0"/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en-US" sz="20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𝜕𝜌</m:t>
                        </m:r>
                      </m:num>
                      <m:den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den>
                    </m:f>
                  </m:oMath>
                </a14:m>
                <a:r>
                  <a:rPr lang="en-US" sz="2000" noProof="0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en-US" sz="20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num>
                      <m:den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𝜖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noProof="0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en-US" sz="20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num>
                      <m:den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den>
                    </m:f>
                  </m:oMath>
                </a14:m>
                <a:r>
                  <a:rPr lang="en-US" sz="2000" noProof="0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en-US" sz="20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000" noProof="0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m:rPr>
                        <m:sty m:val="p"/>
                      </m:rPr>
                      <a:rPr lang="en-US" sz="20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en-US" sz="20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num>
                      <m:den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𝜖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den>
                    </m:f>
                  </m:oMath>
                </a14:m>
                <a:endParaRPr lang="en-US" sz="2000" noProof="0" dirty="0"/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𝜖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noProof="0" dirty="0"/>
                  <a:t>,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sSup>
                      <m:sSup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r>
                  <a:rPr lang="en-US" sz="2000" noProof="0" dirty="0"/>
                  <a:t>,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000" noProof="0" dirty="0"/>
                  <a:t> </a:t>
                </a:r>
                <a14:m>
                  <m:oMath xmlns:m="http://schemas.openxmlformats.org/officeDocument/2006/math">
                    <m:r>
                      <a:rPr lang="en-US" sz="2000" b="0" i="1" noProof="0" dirty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2000" b="0" i="1" noProof="0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noProof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sz="2000" b="0" i="1" noProof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</m:t>
                    </m:r>
                  </m:oMath>
                </a14:m>
                <a:endParaRPr lang="en-US" sz="2000" noProof="0" dirty="0"/>
              </a:p>
              <a:p>
                <a:pPr defTabSz="912791">
                  <a:lnSpc>
                    <a:spcPct val="90000"/>
                  </a:lnSpc>
                </a:pPr>
                <a:r>
                  <a:rPr lang="en-US" sz="1800" dirty="0"/>
                  <a:t>Solution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num>
                      <m:den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1800" noProof="0" dirty="0"/>
                  <a:t>, </a:t>
                </a:r>
                <a14:m>
                  <m:oMath xmlns:m="http://schemas.openxmlformats.org/officeDocument/2006/math">
                    <m:r>
                      <a:rPr lang="el-GR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d>
                      <m:d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den>
                    </m:f>
                    <m:f>
                      <m:f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1800" b="0" i="1" noProof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num>
                          <m:den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den>
                        </m:f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</m:oMath>
                </a14:m>
                <a:r>
                  <a:rPr lang="en-US" sz="1800" noProof="0" dirty="0"/>
                  <a:t>, </a:t>
                </a:r>
                <a14:m>
                  <m:oMath xmlns:m="http://schemas.openxmlformats.org/officeDocument/2006/math"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1800" b="0" i="1" noProof="0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𝑠</m:t>
                        </m:r>
                        <m:d>
                          <m:dPr>
                            <m:ctrlPr>
                              <a:rPr lang="en-US" sz="1800" b="0" i="1" noProof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𝑑𝑉</m:t>
                        </m:r>
                      </m:e>
                    </m:nary>
                  </m:oMath>
                </a14:m>
                <a:endParaRPr lang="en-US" sz="1800" noProof="0" dirty="0"/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18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f>
                          <m:fPr>
                            <m:ctrlP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(2,</m:t>
                            </m:r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sz="18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𝑟</m:t>
                                </m:r>
                              </m:num>
                              <m:den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𝑐</m:t>
                                </m:r>
                              </m:den>
                            </m:f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sSub>
                              <m:sSubPr>
                                <m:ctrlPr>
                                  <a:rPr lang="en-US" sz="18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𝜖</m:t>
                                </m:r>
                              </m:e>
                              <m:sub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18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12</m:t>
                                </m:r>
                              </m:sub>
                            </m:sSub>
                          </m:den>
                        </m:f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𝑑𝑉</m:t>
                        </m:r>
                      </m:e>
                    </m:nary>
                  </m:oMath>
                </a14:m>
                <a:r>
                  <a:rPr lang="en-US" sz="1800" noProof="0" dirty="0"/>
                  <a:t>,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f>
                          <m:fPr>
                            <m:ctrlP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(2,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𝑟</m:t>
                                </m:r>
                              </m:num>
                              <m:den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𝑐</m:t>
                                </m:r>
                              </m:den>
                            </m:f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sSup>
                              <m:sSupPr>
                                <m:ctrlPr>
                                  <a:rPr lang="en-US" sz="18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𝜖</m:t>
                                </m:r>
                              </m:e>
                              <m:sub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12</m:t>
                                </m:r>
                              </m:sub>
                            </m:sSub>
                          </m:den>
                        </m:f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𝑑𝑉</m:t>
                        </m:r>
                      </m:e>
                    </m:nary>
                  </m:oMath>
                </a14:m>
                <a:r>
                  <a:rPr lang="en-US" sz="1800" noProof="0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en-US" sz="18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num>
                      <m:den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den>
                    </m:f>
                  </m:oMath>
                </a14:m>
                <a:r>
                  <a:rPr lang="en-US" sz="1800" noProof="0" dirty="0"/>
                  <a:t>, </a:t>
                </a:r>
                <a14:m>
                  <m:oMath xmlns:m="http://schemas.openxmlformats.org/officeDocument/2006/math"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</m:oMath>
                </a14:m>
                <a:endParaRPr lang="en-US" sz="1800" noProof="0" dirty="0"/>
              </a:p>
              <a:p>
                <a:pPr defTabSz="912791">
                  <a:lnSpc>
                    <a:spcPct val="90000"/>
                  </a:lnSpc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Oscillating dipole:  </a:t>
                </a:r>
                <a14:m>
                  <m:oMath xmlns:m="http://schemas.openxmlformats.org/officeDocument/2006/math">
                    <m:r>
                      <a:rPr 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 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𝑑𝑧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4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𝜋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𝜖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[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𝑞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(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𝑡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Pr>
                          <m:num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𝑟</m:t>
                            </m:r>
                          </m:num>
                          <m:den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𝑐</m:t>
                            </m:r>
                          </m:den>
                        </m:f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)</m:t>
                        </m:r>
                      </m:num>
                      <m:den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3</m:t>
                            </m:r>
                          </m:sup>
                        </m:sSup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𝐼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(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𝑡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Pr>
                          <m:num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𝑟</m:t>
                            </m:r>
                          </m:num>
                          <m:den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𝑐</m:t>
                            </m:r>
                          </m:den>
                        </m:f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)</m:t>
                        </m:r>
                      </m:num>
                      <m:den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𝑐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]</m:t>
                    </m:r>
                  </m:oMath>
                </a14:m>
                <a:endParaRPr lang="en-US" sz="18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e>
                      <m:sup>
                        <m:r>
                          <a:rPr lang="en-US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′</m:t>
                        </m:r>
                      </m:sup>
                    </m:sSup>
                    <m:r>
                      <a:rPr lang="en-US" sz="18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𝛾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𝑐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−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𝑢𝑡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18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𝑡</m:t>
                        </m:r>
                      </m:e>
                      <m:sup>
                        <m:r>
                          <a:rPr lang="en-US" sz="18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′</m:t>
                        </m:r>
                      </m:sup>
                    </m:sSup>
                    <m:r>
                      <a:rPr lang="en-US" sz="1800" b="0" i="1" noProof="0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1800" b="0" i="1" noProof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𝛾</m:t>
                    </m:r>
                    <m:r>
                      <a:rPr lang="en-US" sz="1800" b="0" i="1" noProof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b="0" i="1" noProof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𝑡</m:t>
                    </m:r>
                    <m:r>
                      <a:rPr lang="en-US" sz="1800" b="0" i="1" noProof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−</m:t>
                    </m:r>
                    <m:f>
                      <m:fPr>
                        <m:ctrlPr>
                          <a:rPr lang="en-US" sz="1800" b="0" i="1" noProof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1800" b="0" i="1" noProof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𝑢𝑥</m:t>
                        </m:r>
                      </m:num>
                      <m:den>
                        <m:sSup>
                          <m:sSupPr>
                            <m:ctrlPr>
                              <a:rPr lang="en-US" sz="1800" b="0" i="1" noProof="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1800" b="0" i="1" noProof="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US" sz="1800" b="0" i="1" noProof="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1800" b="0" i="1" noProof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18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𝐸</m:t>
                        </m:r>
                      </m:e>
                      <m:sup>
                        <m:r>
                          <a:rPr lang="en-US" sz="18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  <m:r>
                      <a:rPr lang="en-US" sz="1800" b="0" i="1" noProof="0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sSup>
                      <m:sSupPr>
                        <m:ctrlPr>
                          <a:rPr lang="en-US" sz="18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18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(</m:t>
                        </m:r>
                        <m:r>
                          <a:rPr lang="en-US" sz="18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𝑝𝑐</m:t>
                        </m:r>
                        <m:r>
                          <a:rPr lang="en-US" sz="18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)</m:t>
                        </m:r>
                      </m:e>
                      <m:sup>
                        <m:r>
                          <a:rPr lang="en-US" sz="18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  <m:r>
                      <a:rPr lang="en-US" sz="1800" b="0" i="1" noProof="0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p>
                      <m:sSupPr>
                        <m:ctrlPr>
                          <a:rPr lang="en-US" sz="18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18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( </m:t>
                        </m:r>
                        <m:sSub>
                          <m:sSubPr>
                            <m:ctrlPr>
                              <a:rPr lang="en-US" sz="1800" b="0" i="1" noProof="0" dirty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1800" b="0" i="1" noProof="0" dirty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sz="1800" b="0" i="1" noProof="0" dirty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0</m:t>
                            </m:r>
                          </m:sub>
                        </m:sSub>
                        <m:sSup>
                          <m:sSupPr>
                            <m:ctrlPr>
                              <a:rPr lang="en-US" sz="1800" b="0" i="1" noProof="0" dirty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1800" b="0" i="1" noProof="0" dirty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US" sz="1800" b="0" i="1" noProof="0" dirty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18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 )</m:t>
                        </m:r>
                      </m:e>
                      <m:sup>
                        <m:r>
                          <a:rPr lang="en-US" sz="18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18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:endParaRPr lang="en-US" sz="1800" noProof="0" dirty="0"/>
              </a:p>
            </p:txBody>
          </p:sp>
        </mc:Choice>
        <mc:Fallback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9516B29E-668A-A7C9-F393-B6EC456F706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1219200"/>
                <a:ext cx="8534400" cy="5004582"/>
              </a:xfrm>
              <a:blipFill>
                <a:blip r:embed="rId3"/>
                <a:stretch>
                  <a:fillRect l="-595" t="-81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85431509"/>
      </p:ext>
    </p:extLst>
  </p:cSld>
  <p:clrMapOvr>
    <a:masterClrMapping/>
  </p:clrMapOvr>
  <p:transition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3398CF-E474-3BB6-4962-F506E8F178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6CA14AFF-8C0C-4026-8CE6-6FD5A2786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53</a:t>
            </a:fld>
            <a:endParaRPr lang="en-US" noProof="0" dirty="0"/>
          </a:p>
        </p:txBody>
      </p:sp>
      <p:sp>
        <p:nvSpPr>
          <p:cNvPr id="30724" name="Rectangle 2">
            <a:extLst>
              <a:ext uri="{FF2B5EF4-FFF2-40B4-BE49-F238E27FC236}">
                <a16:creationId xmlns:a16="http://schemas.microsoft.com/office/drawing/2014/main" id="{9ABFE5DD-C706-8FA0-B192-5EF1C4C65F8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 err="1"/>
              <a:t>Thermo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CAFC2B8B-827A-F15C-2C62-B9834FECC989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685800" y="1423182"/>
                <a:ext cx="7924800" cy="4800600"/>
              </a:xfrm>
            </p:spPr>
            <p:txBody>
              <a:bodyPr/>
              <a:lstStyle/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+∆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𝑊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=∆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sz="2000" noProof="0" dirty="0"/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sz="2000" noProof="0" dirty="0"/>
                  <a:t> – heat in,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sz="2000" noProof="0" dirty="0"/>
                  <a:t> work on</a:t>
                </a:r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(1−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𝑇</m:t>
                        </m:r>
                      </m:num>
                      <m:den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noProof="0" dirty="0"/>
                  <a:t>, </a:t>
                </a:r>
                <a14:m>
                  <m:oMath xmlns:m="http://schemas.openxmlformats.org/officeDocument/2006/math">
                    <m:r>
                      <a:rPr lang="en-US" sz="2000" b="0" i="1" noProof="0" dirty="0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sz="2000" b="0" i="1" noProof="0" dirty="0" smtClean="0">
                        <a:latin typeface="Cambria Math" panose="02040503050406030204" pitchFamily="18" charset="0"/>
                      </a:rPr>
                      <m:t>=(1−</m:t>
                    </m:r>
                    <m:f>
                      <m:fPr>
                        <m:ctrlPr>
                          <a:rPr lang="en-US" sz="2000" b="0" i="1" noProof="0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noProof="0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dirty="0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000" b="0" i="1" noProof="0" dirty="0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noProof="0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dirty="0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000" b="0" i="1" noProof="0" dirty="0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b>
                        </m:sSub>
                      </m:den>
                    </m:f>
                    <m:r>
                      <a:rPr lang="en-US" sz="2000" b="0" i="1" noProof="0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noProof="0" dirty="0"/>
                  <a:t>, </a:t>
                </a:r>
                <a14:m>
                  <m:oMath xmlns:m="http://schemas.openxmlformats.org/officeDocument/2006/math">
                    <m:r>
                      <a:rPr lang="en-US" sz="2000" b="0" i="1" noProof="0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000" b="0" i="1" noProof="0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noProof="0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000" b="0" i="1" noProof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0" noProof="0" dirty="0" smtClean="0">
                        <a:latin typeface="Cambria Math" panose="02040503050406030204" pitchFamily="18" charset="0"/>
                      </a:rPr>
                      <m:t>ln</m:t>
                    </m:r>
                    <m:r>
                      <a:rPr lang="en-US" sz="2000" b="0" i="1" noProof="0" dirty="0" smtClean="0">
                        <a:latin typeface="Cambria Math" panose="02040503050406030204" pitchFamily="18" charset="0"/>
                      </a:rPr>
                      <m:t>⁡(</m:t>
                    </m:r>
                    <m:r>
                      <m:rPr>
                        <m:sty m:val="p"/>
                      </m:rPr>
                      <a:rPr lang="el-GR" sz="2000" b="0" i="1" noProof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  <m:r>
                      <a:rPr lang="en-US" sz="2000" b="0" i="1" noProof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m:rPr>
                        <m:sty m:val="p"/>
                      </m:rPr>
                      <a:rPr lang="el-GR" sz="2000" b="0" i="1" noProof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endParaRPr lang="en-US" sz="2000" noProof="0" dirty="0"/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endParaRPr lang="en-US" sz="2000" noProof="0" dirty="0"/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  <m:sSup>
                          <m:sSup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p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5</m:t>
                            </m:r>
                          </m:sup>
                        </m:sSup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func>
                          <m:func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b="0" i="0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sz="2000" b="0" i="1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b="0" i="1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h𝑐</m:t>
                                    </m:r>
                                  </m:num>
                                  <m:den>
                                    <m:r>
                                      <a:rPr lang="en-US" sz="2000" b="0" i="1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US" sz="2000" b="0" i="1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𝜆</m:t>
                                    </m:r>
                                    <m:r>
                                      <a:rPr lang="en-US" sz="2000" b="0" i="1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</m:t>
                                    </m:r>
                                  </m:den>
                                </m:f>
                              </m:e>
                            </m:d>
                          </m:e>
                        </m:func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−1)</m:t>
                        </m:r>
                      </m:den>
                    </m:f>
                  </m:oMath>
                </a14:m>
                <a:endParaRPr lang="en-US" sz="2000" noProof="0" dirty="0"/>
              </a:p>
              <a:p>
                <a:pPr defTabSz="912791">
                  <a:lnSpc>
                    <a:spcPct val="90000"/>
                  </a:lnSpc>
                </a:pPr>
                <a:endParaRPr lang="en-US" sz="2000" noProof="0" dirty="0"/>
              </a:p>
              <a:p>
                <a:pPr defTabSz="912791">
                  <a:lnSpc>
                    <a:spcPct val="90000"/>
                  </a:lnSpc>
                </a:pPr>
                <a:endParaRPr lang="en-US" sz="2000" noProof="0" dirty="0"/>
              </a:p>
              <a:p>
                <a:pPr defTabSz="912791">
                  <a:lnSpc>
                    <a:spcPct val="90000"/>
                  </a:lnSpc>
                </a:pPr>
                <a:endParaRPr lang="en-US" sz="1800" noProof="0" dirty="0"/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1600" noProof="0" dirty="0"/>
              </a:p>
            </p:txBody>
          </p:sp>
        </mc:Choice>
        <mc:Fallback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CAFC2B8B-827A-F15C-2C62-B9834FECC98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85800" y="1423182"/>
                <a:ext cx="7924800" cy="4800600"/>
              </a:xfrm>
              <a:blipFill>
                <a:blip r:embed="rId3"/>
                <a:stretch>
                  <a:fillRect l="-640" t="-10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25098434"/>
      </p:ext>
    </p:extLst>
  </p:cSld>
  <p:clrMapOvr>
    <a:masterClrMapping/>
  </p:clrMapOvr>
  <p:transition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54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Hidden subgroup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685800" y="1423182"/>
                <a:ext cx="7924800" cy="4800600"/>
              </a:xfrm>
            </p:spPr>
            <p:txBody>
              <a:bodyPr/>
              <a:lstStyle/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sz="2000" noProof="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noProof="0" smtClean="0">
                        <a:latin typeface="Cambria Math" panose="02040503050406030204" pitchFamily="18" charset="0"/>
                      </a:rPr>
                      <m:t>f</m:t>
                    </m:r>
                    <m:d>
                      <m:d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000" b="0" i="0" noProof="0" smtClean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  <m:r>
                      <a:rPr lang="en-US" sz="2000" b="0" i="0" noProof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 b="0" i="0" noProof="0" smtClean="0">
                        <a:latin typeface="Cambria Math" panose="02040503050406030204" pitchFamily="18" charset="0"/>
                      </a:rPr>
                      <m:t>f</m:t>
                    </m:r>
                    <m:d>
                      <m:d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000" b="0" i="0" noProof="0" smtClean="0">
                            <a:latin typeface="Cambria Math" panose="02040503050406030204" pitchFamily="18" charset="0"/>
                          </a:rPr>
                          <m:t>y</m:t>
                        </m:r>
                      </m:e>
                    </m:d>
                    <m:r>
                      <m:rPr>
                        <m:sty m:val="p"/>
                      </m:rPr>
                      <a:rPr lang="en-US" sz="2000" b="0" i="0" noProof="0" smtClean="0">
                        <a:latin typeface="Cambria Math" panose="02040503050406030204" pitchFamily="18" charset="0"/>
                      </a:rPr>
                      <m:t>iff</m:t>
                    </m:r>
                    <m:r>
                      <a:rPr lang="en-US" sz="2000" b="0" i="0" noProof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endParaRPr lang="en-US" sz="2000" noProof="0" dirty="0"/>
              </a:p>
              <a:p>
                <a:pPr defTabSz="912791">
                  <a:lnSpc>
                    <a:spcPct val="90000"/>
                  </a:lnSpc>
                </a:pPr>
                <a:endParaRPr lang="en-US" sz="2000" noProof="0" dirty="0"/>
              </a:p>
              <a:p>
                <a:pPr defTabSz="912791">
                  <a:lnSpc>
                    <a:spcPct val="90000"/>
                  </a:lnSpc>
                </a:pPr>
                <a:endParaRPr lang="en-US" sz="2000" noProof="0" dirty="0"/>
              </a:p>
              <a:p>
                <a:pPr defTabSz="912791">
                  <a:lnSpc>
                    <a:spcPct val="90000"/>
                  </a:lnSpc>
                </a:pPr>
                <a:endParaRPr lang="en-US" sz="1800" noProof="0" dirty="0"/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1600" noProof="0" dirty="0"/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85800" y="1423182"/>
                <a:ext cx="7924800" cy="4800600"/>
              </a:xfrm>
              <a:blipFill>
                <a:blip r:embed="rId3"/>
                <a:stretch>
                  <a:fillRect l="-6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8205223"/>
      </p:ext>
    </p:extLst>
  </p:cSld>
  <p:clrMapOvr>
    <a:masterClrMapping/>
  </p:clrMapOvr>
  <p:transition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194980-832B-9B9E-F7B1-B17AEDCE83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CC375A6B-A4B9-A3A4-3690-54C1CD731D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55</a:t>
            </a:fld>
            <a:endParaRPr lang="en-US" noProof="0" dirty="0"/>
          </a:p>
        </p:txBody>
      </p:sp>
      <p:sp>
        <p:nvSpPr>
          <p:cNvPr id="30724" name="Rectangle 2">
            <a:extLst>
              <a:ext uri="{FF2B5EF4-FFF2-40B4-BE49-F238E27FC236}">
                <a16:creationId xmlns:a16="http://schemas.microsoft.com/office/drawing/2014/main" id="{D5AED4F5-4D91-3D1E-C17A-6898E6947F6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Hidden subgroup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F5686C94-4C33-CEDE-C22B-3AD387371224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685800" y="1423182"/>
                <a:ext cx="7924800" cy="4800600"/>
              </a:xfrm>
            </p:spPr>
            <p:txBody>
              <a:bodyPr/>
              <a:lstStyle/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sz="2000" noProof="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noProof="0" smtClean="0">
                        <a:latin typeface="Cambria Math" panose="02040503050406030204" pitchFamily="18" charset="0"/>
                      </a:rPr>
                      <m:t>f</m:t>
                    </m:r>
                    <m:d>
                      <m:d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000" b="0" i="0" noProof="0" smtClean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  <m:r>
                      <a:rPr lang="en-US" sz="2000" b="0" i="0" noProof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 b="0" i="0" noProof="0" smtClean="0">
                        <a:latin typeface="Cambria Math" panose="02040503050406030204" pitchFamily="18" charset="0"/>
                      </a:rPr>
                      <m:t>f</m:t>
                    </m:r>
                    <m:d>
                      <m:d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000" b="0" i="0" noProof="0" smtClean="0">
                            <a:latin typeface="Cambria Math" panose="02040503050406030204" pitchFamily="18" charset="0"/>
                          </a:rPr>
                          <m:t>y</m:t>
                        </m:r>
                      </m:e>
                    </m:d>
                    <m:r>
                      <m:rPr>
                        <m:sty m:val="p"/>
                      </m:rPr>
                      <a:rPr lang="en-US" sz="2000" b="0" i="0" noProof="0" smtClean="0">
                        <a:latin typeface="Cambria Math" panose="02040503050406030204" pitchFamily="18" charset="0"/>
                      </a:rPr>
                      <m:t>iff</m:t>
                    </m:r>
                    <m:r>
                      <a:rPr lang="en-US" sz="2000" b="0" i="0" noProof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endParaRPr lang="en-US" sz="2000" noProof="0" dirty="0"/>
              </a:p>
              <a:p>
                <a:pPr defTabSz="912791">
                  <a:lnSpc>
                    <a:spcPct val="90000"/>
                  </a:lnSpc>
                </a:pPr>
                <a:endParaRPr lang="en-US" sz="2000" noProof="0" dirty="0"/>
              </a:p>
              <a:p>
                <a:pPr defTabSz="912791">
                  <a:lnSpc>
                    <a:spcPct val="90000"/>
                  </a:lnSpc>
                </a:pPr>
                <a:endParaRPr lang="en-US" sz="2000" noProof="0" dirty="0"/>
              </a:p>
              <a:p>
                <a:pPr defTabSz="912791">
                  <a:lnSpc>
                    <a:spcPct val="90000"/>
                  </a:lnSpc>
                </a:pPr>
                <a:endParaRPr lang="en-US" sz="1800" noProof="0" dirty="0"/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1600" noProof="0" dirty="0"/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85800" y="1423182"/>
                <a:ext cx="7924800" cy="4800600"/>
              </a:xfrm>
              <a:blipFill>
                <a:blip r:embed="rId3"/>
                <a:stretch>
                  <a:fillRect l="-6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1249385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27B9D7-B1D1-27BF-FB11-8EAE18882C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787AF484-B0CF-E56E-C348-ED3200BDA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6</a:t>
            </a:fld>
            <a:endParaRPr lang="en-US" noProof="0" dirty="0"/>
          </a:p>
        </p:txBody>
      </p:sp>
      <p:sp>
        <p:nvSpPr>
          <p:cNvPr id="30724" name="Rectangle 2">
            <a:extLst>
              <a:ext uri="{FF2B5EF4-FFF2-40B4-BE49-F238E27FC236}">
                <a16:creationId xmlns:a16="http://schemas.microsoft.com/office/drawing/2014/main" id="{B614E3F8-5F33-5455-32AD-2279984DF67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Postulates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5DF6D9E5-2871-2F02-5DEF-5D9ED059222C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304800" y="1181100"/>
                <a:ext cx="8610600" cy="5448300"/>
              </a:xfrm>
            </p:spPr>
            <p:txBody>
              <a:bodyPr/>
              <a:lstStyle/>
              <a:p>
                <a:pPr marL="457200" indent="-457200" defTabSz="912791">
                  <a:lnSpc>
                    <a:spcPct val="90000"/>
                  </a:lnSpc>
                  <a:buFont typeface="+mj-lt"/>
                  <a:buAutoNum type="arabicPeriod" startAt="4"/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Two physical systems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i="1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can be treated as a single system,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⊗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noProof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in state, </a:t>
                </a:r>
                <a14:m>
                  <m:oMath xmlns:m="http://schemas.openxmlformats.org/officeDocument/2006/math">
                    <m:r>
                      <a:rPr lang="en-US" sz="2000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in state, </a:t>
                </a:r>
                <a14:m>
                  <m:oMath xmlns:m="http://schemas.openxmlformats.org/officeDocument/2006/math">
                    <m:r>
                      <a:rPr lang="en-US" sz="2000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&gt;,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the joint state is </a:t>
                </a:r>
                <a14:m>
                  <m:oMath xmlns:m="http://schemas.openxmlformats.org/officeDocument/2006/math">
                    <m:r>
                      <a:rPr lang="en-US" sz="2000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&gt;⊗</m:t>
                    </m:r>
                    <m:r>
                      <a:rPr lang="en-US" sz="2000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  <a:buFont typeface="+mj-lt"/>
                  <a:buAutoNum type="arabicPeriod" startAt="4"/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Given an orthonormal basis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ℬ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},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one can perform a von-Neuman measurement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on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 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</m:e>
                    </m:nary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that outputs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with probability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p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It is projective.  Further, if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 = </m:t>
                        </m:r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9"/>
                              </m:r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𝜑</m:t>
                                </m:r>
                              </m:e>
                              <m:sub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&gt;</m:t>
                            </m:r>
                          </m:e>
                        </m:nary>
                      </m:e>
                    </m:d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⊗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measurement yields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with probability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p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leaves state in </a:t>
                </a:r>
                <a14:m>
                  <m:oMath xmlns:m="http://schemas.openxmlformats.org/officeDocument/2006/math">
                    <m:r>
                      <a:rPr lang="en-US" sz="2000" b="0" i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𝑀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=</m:t>
                        </m:r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naryPr>
                          <m:sub/>
                          <m:sup/>
                          <m:e>
                            <m:sSub>
                              <m:sSub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 |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&gt;&lt;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|</m:t>
                            </m:r>
                          </m:e>
                        </m:nary>
                      </m:e>
                    </m:nary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1600" noProof="0" dirty="0"/>
              </a:p>
            </p:txBody>
          </p:sp>
        </mc:Choice>
        <mc:Fallback xmlns="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5DF6D9E5-2871-2F02-5DEF-5D9ED059222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04800" y="1181100"/>
                <a:ext cx="8610600" cy="5448300"/>
              </a:xfrm>
              <a:blipFill>
                <a:blip r:embed="rId3"/>
                <a:stretch>
                  <a:fillRect l="-736" t="-1395" r="-16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49891700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7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Linear Algebra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342900" y="1600200"/>
                <a:ext cx="8458200" cy="4800600"/>
              </a:xfrm>
            </p:spPr>
            <p:txBody>
              <a:bodyPr/>
              <a:lstStyle/>
              <a:p>
                <a:pPr defTabSz="912791">
                  <a:lnSpc>
                    <a:spcPct val="90000"/>
                  </a:lnSpc>
                  <a:spcBef>
                    <a:spcPts val="600"/>
                  </a:spcBef>
                </a:pPr>
                <a:r>
                  <a:rPr lang="en-US" sz="2000" u="sng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Dirac Notation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Element in Hilbert space of dimension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e>
                      <m:sup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represented by n-entry symbol.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|000…00&gt;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↔</m:t>
                    </m:r>
                    <m:sSup>
                      <m:sSup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(1, 0,…,0)</m:t>
                        </m:r>
                        <m:r>
                          <m:rPr>
                            <m:nor/>
                          </m:rPr>
                          <a:rPr lang="en-US" sz="2000" noProof="0">
                            <a:latin typeface="Calibri" panose="020F0502020204030204" pitchFamily="34" charset="0"/>
                            <a:cs typeface="Calibri" panose="020F0502020204030204" pitchFamily="34" charset="0"/>
                          </a:rPr>
                          <m:t> </m:t>
                        </m:r>
                      </m:e>
                      <m:sup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2000" u="sng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|000…01&gt;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↔</m:t>
                    </m:r>
                    <m:sSup>
                      <m:sSup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(0, 1,…,0)</m:t>
                        </m:r>
                        <m:r>
                          <m:rPr>
                            <m:nor/>
                          </m:rPr>
                          <a:rPr lang="en-US" sz="2000" noProof="0">
                            <a:latin typeface="Calibri" panose="020F0502020204030204" pitchFamily="34" charset="0"/>
                            <a:cs typeface="Calibri" panose="020F0502020204030204" pitchFamily="34" charset="0"/>
                          </a:rPr>
                          <m:t> </m:t>
                        </m:r>
                      </m:e>
                      <m:sup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 …,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 111…1&gt; 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↔</m:t>
                    </m:r>
                    <m:sSup>
                      <m:sSup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(0,0,…,1)</m:t>
                        </m:r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where column vectors have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e>
                      <m:sup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coordinates.</a:t>
                </a:r>
              </a:p>
              <a:p>
                <a:pPr defTabSz="912791">
                  <a:lnSpc>
                    <a:spcPct val="90000"/>
                  </a:lnSpc>
                  <a:spcBef>
                    <a:spcPts val="600"/>
                  </a:spcBef>
                </a:pPr>
                <a:r>
                  <a:rPr lang="en-US" sz="2000" u="sng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Notation: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|0&gt; 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⊗|0&gt;⨂…⨂|0&gt; =|000…0&gt;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  <a:spcBef>
                    <a:spcPts val="600"/>
                  </a:spcBef>
                </a:pP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𝐴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normal if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𝐴</m:t>
                    </m:r>
                    <m:sSup>
                      <m:sSup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acc>
                          <m:accPr>
                            <m:chr m:val="̅"/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acc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𝐴</m:t>
                            </m:r>
                          </m:e>
                        </m:acc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𝑇</m:t>
                        </m:r>
                      </m:sup>
                    </m:sSup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p>
                      <m:sSup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acc>
                          <m:accPr>
                            <m:chr m:val="̅"/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acc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𝐴</m:t>
                            </m:r>
                          </m:e>
                        </m:acc>
                      </m:e>
                      <m:sup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𝑇</m:t>
                        </m:r>
                      </m:sup>
                    </m:sSup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𝐴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  <a:spcBef>
                    <a:spcPts val="600"/>
                  </a:spcBef>
                </a:pPr>
                <a:r>
                  <a:rPr lang="en-US" sz="2000" u="sng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Spectral Theorem: 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a normal operator in the Hilbert space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ℋ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there is an orthonormal basis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; each is an eigenvector of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For every such , there is a unitary matrix,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𝑃</m:t>
                    </m:r>
                    <m:r>
                      <m:rPr>
                        <m:sty m:val="p"/>
                      </m:rP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sSup>
                      <m:sSup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000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diagonal.</a:t>
                </a:r>
                <a:endParaRPr lang="en-US" sz="2000" noProof="0" dirty="0"/>
              </a:p>
              <a:p>
                <a:pPr defTabSz="912791">
                  <a:lnSpc>
                    <a:spcPct val="90000"/>
                  </a:lnSpc>
                  <a:spcBef>
                    <a:spcPts val="600"/>
                  </a:spcBef>
                </a:pPr>
                <a:r>
                  <a:rPr lang="en-US" sz="2000" u="sng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Dual basis</a:t>
                </a:r>
              </a:p>
              <a:p>
                <a:pPr defTabSz="912791">
                  <a:lnSpc>
                    <a:spcPct val="90000"/>
                  </a:lnSpc>
                  <a:spcBef>
                    <a:spcPts val="600"/>
                  </a:spcBef>
                </a:pPr>
                <a:r>
                  <a:rPr lang="en-US" sz="2000" u="sng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Inner product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∙</m:t>
                    </m:r>
                    <m:d>
                      <m:d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 </m:t>
                    </m:r>
                    <m:nary>
                      <m:naryPr>
                        <m:chr m:val="∑"/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=0</m:t>
                        </m:r>
                      </m:sub>
                      <m:sup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sup>
                      <m:e>
                        <m:acc>
                          <m:accPr>
                            <m:chr m:val="̅"/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000" i="1" noProof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acc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  <a:spcBef>
                    <a:spcPts val="600"/>
                  </a:spcBef>
                </a:pPr>
                <a:r>
                  <a:rPr lang="en-US" sz="2000" u="sng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Outer product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𝜓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&gt;&lt;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𝜙</m:t>
                            </m:r>
                          </m:e>
                        </m:d>
                      </m:e>
                    </m:d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𝛾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 =|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000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sz="2000" b="0" i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𝜙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𝛾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&gt;)</a:t>
                </a:r>
              </a:p>
              <a:p>
                <a:pPr defTabSz="912791">
                  <a:lnSpc>
                    <a:spcPct val="90000"/>
                  </a:lnSpc>
                  <a:spcBef>
                    <a:spcPts val="600"/>
                  </a:spcBef>
                </a:pPr>
                <a:r>
                  <a:rPr lang="en-US" sz="2000" u="sng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Theorem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Every linear operator can be written as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𝑇</m:t>
                    </m:r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𝑇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𝑚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sub>
                    </m:sSub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𝑏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𝑚</m:t>
                        </m:r>
                      </m:sub>
                    </m:sSub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&gt;&lt;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𝑏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sub>
                    </m:sSub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</a:t>
                </a:r>
                <a:endParaRPr lang="en-US" sz="2000" i="1" noProof="0" dirty="0">
                  <a:latin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  <a:spcBef>
                    <a:spcPts val="6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 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𝑇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𝑚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sub>
                    </m:sSub>
                    <m:r>
                      <a:rPr lang="en-US" sz="2000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=&lt;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𝑏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𝑚</m:t>
                        </m:r>
                      </m:sub>
                    </m:sSub>
                    <m:d>
                      <m:dPr>
                        <m:begChr m:val="|"/>
                        <m:endChr m:val="|"/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𝑇</m:t>
                        </m:r>
                      </m:e>
                    </m:d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𝑏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sub>
                    </m:sSub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42900" y="1600200"/>
                <a:ext cx="8458200" cy="4800600"/>
              </a:xfrm>
              <a:blipFill>
                <a:blip r:embed="rId3"/>
                <a:stretch>
                  <a:fillRect l="-599" t="-1583" r="-4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25971318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8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Linear Algebra (continued)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190500" y="1752600"/>
                <a:ext cx="8801100" cy="4343400"/>
              </a:xfrm>
            </p:spPr>
            <p:txBody>
              <a:bodyPr/>
              <a:lstStyle/>
              <a:p>
                <a:pPr marL="0" indent="0" defTabSz="912791">
                  <a:lnSpc>
                    <a:spcPct val="90000"/>
                  </a:lnSpc>
                  <a:spcBef>
                    <a:spcPts val="200"/>
                  </a:spcBef>
                  <a:buNone/>
                </a:pPr>
                <a:r>
                  <a:rPr lang="en-US" sz="2000" u="sng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Tensor product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If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𝜑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 =(</m:t>
                    </m:r>
                    <m:m>
                      <m:mPr>
                        <m:mcs>
                          <m:mc>
                            <m:mcPr>
                              <m:count m:val="1"/>
                              <m:mcJc m:val="center"/>
                            </m:mcPr>
                          </m:mc>
                        </m:mcs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mPr>
                      <m:mr>
                        <m:e>
                          <m:sSub>
                            <m:sSubPr>
                              <m:ctrlPr>
                                <a:rPr lang="en-US" sz="2000" b="0" i="1" noProof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000" b="0" i="1" noProof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0</m:t>
                              </m:r>
                            </m:sub>
                          </m:sSub>
                        </m:e>
                      </m:mr>
                      <m:mr>
                        <m:e>
                          <m:sSub>
                            <m:sSubPr>
                              <m:ctrlPr>
                                <a:rPr lang="en-US" sz="2000" b="0" i="1" noProof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000" b="0" i="1" noProof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1</m:t>
                              </m:r>
                            </m:sub>
                          </m:sSub>
                        </m:e>
                      </m:mr>
                    </m:m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a basis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i="1" noProof="0" dirty="0">
                    <a:latin typeface="Cambria Math" panose="02040503050406030204" pitchFamily="18" charset="0"/>
                  </a:rPr>
                  <a:t> 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and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𝜙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&gt;=(</m:t>
                    </m:r>
                    <m:m>
                      <m:mPr>
                        <m:mcs>
                          <m:mc>
                            <m:mcPr>
                              <m:count m:val="1"/>
                              <m:mcJc m:val="center"/>
                            </m:mcPr>
                          </m:mc>
                        </m:mcs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mPr>
                      <m:mr>
                        <m:e>
                          <m:sSub>
                            <m:sSubPr>
                              <m:ctrlPr>
                                <a:rPr lang="en-US" sz="2000" i="1" noProof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00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000" i="1" noProof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0</m:t>
                              </m:r>
                            </m:sub>
                          </m:sSub>
                        </m:e>
                      </m:mr>
                      <m:mr>
                        <m:e>
                          <m:sSub>
                            <m:sSubPr>
                              <m:ctrlPr>
                                <a:rPr lang="en-US" sz="2000" i="1" noProof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00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000" i="1" noProof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1</m:t>
                              </m:r>
                            </m:sub>
                          </m:sSub>
                        </m:e>
                      </m:mr>
                    </m:m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is a basis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,</a:t>
                </a:r>
              </a:p>
              <a:p>
                <a:pPr marL="0" indent="0" defTabSz="912791">
                  <a:lnSpc>
                    <a:spcPct val="90000"/>
                  </a:lnSpc>
                  <a:spcBef>
                    <a:spcPts val="200"/>
                  </a:spcBef>
                  <a:buNone/>
                </a:pP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𝜑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⊗</m:t>
                    </m:r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𝜙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a basis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⊗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000" i="1" noProof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2000" i="1" noProof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000" i="1" noProof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2000" i="1" noProof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⊗</m:t>
                    </m:r>
                    <m:d>
                      <m:d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000" i="1" noProof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2000" i="1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2000" i="1" noProof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000" i="1" noProof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2000" i="1" noProof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p>
                      <m:sSup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0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7"/>
                              </m:r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0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7"/>
                              </m:r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7"/>
                              </m:r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7"/>
                              </m:r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)</m:t>
                        </m:r>
                      </m:e>
                      <m:sup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𝐴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⨂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𝐵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m>
                      <m:mPr>
                        <m:mcs>
                          <m:mc>
                            <m:mcPr>
                              <m:count m:val="3"/>
                              <m:mcJc m:val="center"/>
                            </m:mcPr>
                          </m:mc>
                        </m:mcs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mPr>
                      <m:mr>
                        <m:e>
                          <m:sSub>
                            <m:sSubPr>
                              <m:ctrlPr>
                                <a:rPr lang="en-US" sz="2000" b="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000" b="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11</m:t>
                              </m:r>
                            </m:sub>
                          </m:sSub>
                          <m:r>
                            <m:rPr>
                              <m:brk m:alnAt="7"/>
                            </m:rPr>
                            <a:rPr lang="en-US" sz="2000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𝐵</m:t>
                          </m:r>
                        </m:e>
                        <m:e>
                          <m:r>
                            <a:rPr lang="en-US" sz="2000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…</m:t>
                          </m:r>
                        </m:e>
                        <m:e>
                          <m:sSub>
                            <m:sSubPr>
                              <m:ctrlPr>
                                <a:rPr lang="en-US" sz="2000" b="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000" b="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1</m:t>
                              </m:r>
                              <m:r>
                                <a:rPr lang="en-US" sz="2000" b="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000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𝐵</m:t>
                          </m:r>
                        </m:e>
                      </m:mr>
                      <m:mr>
                        <m:e>
                          <m:r>
                            <a:rPr lang="en-US" sz="2000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…</m:t>
                          </m:r>
                        </m:e>
                        <m:e>
                          <m:r>
                            <a:rPr lang="en-US" sz="2000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…</m:t>
                          </m:r>
                        </m:e>
                        <m:e>
                          <m:r>
                            <a:rPr lang="en-US" sz="2000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…</m:t>
                          </m:r>
                        </m:e>
                      </m:mr>
                      <m:mr>
                        <m:e>
                          <m:sSub>
                            <m:sSubPr>
                              <m:ctrlPr>
                                <a:rPr lang="en-US" sz="2000" b="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000" b="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𝑛</m:t>
                              </m:r>
                              <m:r>
                                <a:rPr lang="en-US" sz="2000" b="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𝐵</m:t>
                          </m:r>
                        </m:e>
                        <m:e>
                          <m:r>
                            <a:rPr lang="en-US" sz="2000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…</m:t>
                          </m:r>
                        </m:e>
                        <m:e>
                          <m:sSub>
                            <m:sSubPr>
                              <m:ctrlPr>
                                <a:rPr lang="en-US" sz="2000" b="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000" b="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𝑛𝑛</m:t>
                              </m:r>
                            </m:sub>
                          </m:sSub>
                          <m:r>
                            <a:rPr lang="en-US" sz="2000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𝐵</m:t>
                          </m:r>
                        </m:e>
                      </m:mr>
                    </m:m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defTabSz="912791">
                  <a:lnSpc>
                    <a:spcPct val="90000"/>
                  </a:lnSpc>
                  <a:buNone/>
                </a:pPr>
                <a:r>
                  <a:rPr lang="en-US" sz="2000" u="sng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Schmidt decomposition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If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 ∈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⊗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there is an orthonormal basis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𝜑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an orthonormal basis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𝜙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 noProof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𝑝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≥0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such that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 =</m:t>
                    </m:r>
                    <m:nary>
                      <m:naryPr>
                        <m:chr m:val="∑"/>
                        <m:supHide m:val="on"/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  <m:sup/>
                      <m:e>
                        <m:rad>
                          <m:radPr>
                            <m:degHide m:val="on"/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radPr>
                          <m:deg/>
                          <m:e>
                            <m:sSub>
                              <m:sSubPr>
                                <m:ctrlP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rad>
                      </m:e>
                    </m:nary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𝜑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&gt;|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𝜙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defTabSz="912791">
                  <a:lnSpc>
                    <a:spcPct val="90000"/>
                  </a:lnSpc>
                  <a:buNone/>
                </a:pPr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defTabSz="912791">
                  <a:lnSpc>
                    <a:spcPct val="9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noProof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𝑇𝑟</m:t>
                      </m:r>
                      <m:d>
                        <m:dPr>
                          <m:ctrlPr>
                            <a:rPr lang="en-US" sz="2000" b="0" i="1" noProof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sz="2000" b="0" i="1" noProof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𝐴</m:t>
                          </m:r>
                        </m:e>
                      </m:d>
                      <m:r>
                        <a:rPr lang="en-US" sz="2000" b="0" i="1" noProof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 &lt;</m:t>
                      </m:r>
                      <m:sSub>
                        <m:sSubPr>
                          <m:ctrlPr>
                            <a:rPr lang="en-US" sz="2000" b="0" i="1" noProof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2000" b="0" i="1" noProof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noProof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begChr m:val="|"/>
                          <m:endChr m:val="|"/>
                          <m:ctrlPr>
                            <a:rPr lang="en-US" sz="2000" b="0" i="1" noProof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sz="2000" b="0" i="1" noProof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𝐴</m:t>
                          </m:r>
                        </m:e>
                      </m:d>
                      <m:sSub>
                        <m:sSubPr>
                          <m:ctrlPr>
                            <a:rPr lang="en-US" sz="2000" b="0" i="1" noProof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2000" b="0" i="1" noProof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noProof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𝑛</m:t>
                          </m:r>
                        </m:sub>
                      </m:sSub>
                      <m:r>
                        <a:rPr lang="en-US" sz="2000" b="0" i="1" noProof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&gt;</m:t>
                      </m:r>
                    </m:oMath>
                  </m:oMathPara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defTabSz="912791">
                  <a:lnSpc>
                    <a:spcPct val="90000"/>
                  </a:lnSpc>
                  <a:buNone/>
                </a:pPr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defTabSz="912791">
                  <a:lnSpc>
                    <a:spcPct val="90000"/>
                  </a:lnSpc>
                  <a:buNone/>
                </a:pPr>
                <a:r>
                  <a:rPr lang="en-US" sz="2000" u="sng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Eigenvector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𝑇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 =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𝑐</m:t>
                    </m:r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90500" y="1752600"/>
                <a:ext cx="8801100" cy="4343400"/>
              </a:xfrm>
              <a:blipFill>
                <a:blip r:embed="rId3"/>
                <a:stretch>
                  <a:fillRect l="-4035" t="-583" r="-11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3179431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39AAC5-E6AA-0D87-58C5-931B16EC6D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310D9D3-A3EB-F2F5-BA2D-E509BC3168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9</a:t>
            </a:fld>
            <a:endParaRPr lang="en-US" noProof="0" dirty="0"/>
          </a:p>
        </p:txBody>
      </p:sp>
      <p:sp>
        <p:nvSpPr>
          <p:cNvPr id="30724" name="Rectangle 2">
            <a:extLst>
              <a:ext uri="{FF2B5EF4-FFF2-40B4-BE49-F238E27FC236}">
                <a16:creationId xmlns:a16="http://schemas.microsoft.com/office/drawing/2014/main" id="{29A2E2E8-0EFA-F8FA-30CF-03AF982FF99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>
                <a:solidFill>
                  <a:schemeClr val="tx1"/>
                </a:solidFill>
              </a:rPr>
              <a:t>More notation</a:t>
            </a:r>
          </a:p>
        </p:txBody>
      </p:sp>
      <p:sp>
        <p:nvSpPr>
          <p:cNvPr id="30725" name="Rectangle 3">
            <a:extLst>
              <a:ext uri="{FF2B5EF4-FFF2-40B4-BE49-F238E27FC236}">
                <a16:creationId xmlns:a16="http://schemas.microsoft.com/office/drawing/2014/main" id="{9228437A-8EF1-0597-ECE7-44953016183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219200"/>
            <a:ext cx="7924800" cy="4800600"/>
          </a:xfrm>
        </p:spPr>
        <p:txBody>
          <a:bodyPr/>
          <a:lstStyle/>
          <a:p>
            <a:pPr marL="0" indent="0" defTabSz="912791">
              <a:lnSpc>
                <a:spcPct val="90000"/>
              </a:lnSpc>
              <a:buNone/>
            </a:pPr>
            <a:endParaRPr lang="en-US" sz="1800" noProof="0" dirty="0"/>
          </a:p>
          <a:p>
            <a:pPr defTabSz="912791">
              <a:lnSpc>
                <a:spcPct val="90000"/>
              </a:lnSpc>
            </a:pPr>
            <a:endParaRPr lang="en-US" sz="1800" noProof="0" dirty="0"/>
          </a:p>
          <a:p>
            <a:pPr marL="400040" lvl="1" indent="0" defTabSz="912791">
              <a:lnSpc>
                <a:spcPct val="90000"/>
              </a:lnSpc>
              <a:buNone/>
            </a:pPr>
            <a:endParaRPr lang="en-US" sz="1600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3">
                <a:extLst>
                  <a:ext uri="{FF2B5EF4-FFF2-40B4-BE49-F238E27FC236}">
                    <a16:creationId xmlns:a16="http://schemas.microsoft.com/office/drawing/2014/main" id="{442414C4-6826-677D-35DA-043151C2E18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08758" y="1555668"/>
                <a:ext cx="8526483" cy="4921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892" indent="-342892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31" indent="-285743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2972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160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348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537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726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8915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103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1800" b="0" i="1" kern="0" noProof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⊗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800" b="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sz="1800" b="0" i="1" kern="0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sz="1800" kern="0" noProof="0" dirty="0"/>
                  <a:t>, </a:t>
                </a:r>
                <a14:m>
                  <m:oMath xmlns:m="http://schemas.openxmlformats.org/officeDocument/2006/math">
                    <m:r>
                      <a:rPr lang="en-US" sz="1800" b="0" i="1" kern="0" noProof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800" i="1" kern="0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⊗</m:t>
                    </m:r>
                    <m:r>
                      <m:rPr>
                        <m:sty m:val="p"/>
                      </m:rPr>
                      <a:rPr lang="en-US" sz="1800" b="0" i="0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y</m:t>
                    </m:r>
                    <m:r>
                      <a:rPr lang="en-US" sz="1800" b="0" i="0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800" b="0" i="1" kern="0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b="0" i="1" kern="0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kern="0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800" b="0" i="1" kern="0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1800" b="0" i="1" kern="0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kern="0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1800" b="0" i="1" kern="0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1800" b="0" i="1" kern="0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sz="1800" b="0" i="1" kern="0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kern="0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800" b="0" i="1" kern="0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1800" b="0" i="1" kern="0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kern="0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1800" b="0" i="1" kern="0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1800" b="0" i="1" kern="0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, …,</m:t>
                            </m:r>
                            <m:sSub>
                              <m:sSubPr>
                                <m:ctrlPr>
                                  <a:rPr lang="en-US" sz="1800" i="1" kern="0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kern="0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800" b="0" i="1" kern="0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1800" i="1" kern="0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kern="0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1800" b="0" i="1" kern="0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sz="1800" kern="0" noProof="0" dirty="0"/>
              </a:p>
              <a:p>
                <a:pPr defTabSz="912791">
                  <a:spcBef>
                    <a:spcPts val="0"/>
                  </a:spcBef>
                </a:pPr>
                <a14:m>
                  <m:oMath xmlns:m="http://schemas.openxmlformats.org/officeDocument/2006/math">
                    <m:r>
                      <a:rPr lang="en-US" sz="1800" b="0" i="1" kern="0" noProof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</a:rPr>
                      <m:t>&gt; =</m:t>
                    </m:r>
                    <m:sSup>
                      <m:sSupPr>
                        <m:ctrlP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  <m:t>( </m:t>
                        </m:r>
                        <m:sSub>
                          <m:sSubPr>
                            <m:ctrlPr>
                              <a:rPr lang="en-US" sz="1800" b="0" i="1" kern="0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kern="0" noProof="0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1800" b="0" i="1" kern="0" noProof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  <m:t>,   </m:t>
                        </m:r>
                        <m:sSub>
                          <m:sSubPr>
                            <m:ctrlPr>
                              <a:rPr lang="en-US" sz="1800" b="0" i="1" kern="0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kern="0" noProof="0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1800" b="0" i="1" kern="0" noProof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  <m:t>,  …,   </m:t>
                        </m:r>
                        <m:sSub>
                          <m:sSubPr>
                            <m:ctrlPr>
                              <a:rPr lang="en-US" sz="1800" b="0" i="1" kern="0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kern="0" noProof="0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1800" b="0" i="1" kern="0" noProof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  <m:t> )</m:t>
                        </m:r>
                      </m:e>
                      <m:sup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noProof="0" dirty="0"/>
                  <a:t> , </a:t>
                </a:r>
                <a14:m>
                  <m:oMath xmlns:m="http://schemas.openxmlformats.org/officeDocument/2006/math">
                    <m:r>
                      <a:rPr lang="en-US" sz="1800" b="0" i="1" kern="0" noProof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</a:rPr>
                      <m:t>|=( </m:t>
                    </m:r>
                    <m:sSub>
                      <m:sSubPr>
                        <m:ctrlPr>
                          <a:rPr lang="en-US" sz="1800" i="1" kern="0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800" i="1" kern="0" noProof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 noProof="0">
                        <a:latin typeface="Cambria Math" panose="02040503050406030204" pitchFamily="18" charset="0"/>
                      </a:rPr>
                      <m:t>,   </m:t>
                    </m:r>
                    <m:sSub>
                      <m:sSubPr>
                        <m:ctrlPr>
                          <a:rPr lang="en-US" sz="1800" i="1" kern="0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800" i="1" kern="0" noProof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 noProof="0">
                        <a:latin typeface="Cambria Math" panose="02040503050406030204" pitchFamily="18" charset="0"/>
                      </a:rPr>
                      <m:t>,  …,   </m:t>
                    </m:r>
                    <m:sSub>
                      <m:sSubPr>
                        <m:ctrlPr>
                          <a:rPr lang="en-US" sz="1800" i="1" kern="0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800" i="1" kern="0" noProof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1800" i="1" kern="0" noProof="0">
                        <a:latin typeface="Cambria Math" panose="02040503050406030204" pitchFamily="18" charset="0"/>
                      </a:rPr>
                      <m:t> )</m:t>
                    </m:r>
                  </m:oMath>
                </a14:m>
                <a:r>
                  <a:rPr lang="en-US" sz="1800" kern="0" noProof="0" dirty="0"/>
                  <a:t> </a:t>
                </a:r>
                <a:r>
                  <a:rPr lang="en-US" sz="1800" kern="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then</a:t>
                </a:r>
              </a:p>
              <a:p>
                <a:pPr marL="0" indent="0" defTabSz="912791">
                  <a:spcBef>
                    <a:spcPts val="0"/>
                  </a:spcBef>
                  <a:buNone/>
                </a:pPr>
                <a:endParaRPr lang="en-US" sz="1800" kern="0" noProof="0" dirty="0"/>
              </a:p>
              <a:p>
                <a:pPr marL="0" indent="0" defTabSz="912791">
                  <a:spcBef>
                    <a:spcPts val="0"/>
                  </a:spcBef>
                  <a:buNone/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  <m:t>&gt;&lt;</m:t>
                        </m:r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sz="1800" b="0" i="1" kern="0" noProof="0" smtClean="0">
                        <a:latin typeface="Cambria Math" panose="02040503050406030204" pitchFamily="18" charset="0"/>
                      </a:rPr>
                      <m:t>= </m:t>
                    </m:r>
                    <m:m>
                      <m:mPr>
                        <m:mcs>
                          <m:mc>
                            <m:mcPr>
                              <m:count m:val="4"/>
                              <m:mcJc m:val="center"/>
                            </m:mcPr>
                          </m:mc>
                        </m:mcs>
                        <m:ctrlP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sSub>
                            <m:sSubPr>
                              <m:ctrlPr>
                                <a:rPr lang="en-US" sz="1800" b="0" i="1" kern="0" noProof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kern="0" noProof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1800" b="0" i="1" kern="0" noProof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acc>
                            <m:accPr>
                              <m:chr m:val="̅"/>
                              <m:ctrlPr>
                                <a:rPr lang="en-US" sz="1800" b="0" i="1" kern="0" noProof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acc>
                        </m:e>
                        <m:e>
                          <m:sSub>
                            <m:sSubPr>
                              <m:ctrlPr>
                                <a:rPr lang="en-US" sz="1800" i="1" kern="0" noProof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 kern="0" noProof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1800" i="1" kern="0" noProof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acc>
                            <m:accPr>
                              <m:chr m:val="̅"/>
                              <m:ctrlPr>
                                <a:rPr lang="en-US" sz="1800" i="1" kern="0" noProof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acc>
                        </m:e>
                        <m:e>
                          <m:r>
                            <a:rPr lang="en-US" sz="1800" b="0" i="1" kern="0" noProof="0" smtClean="0">
                              <a:latin typeface="Cambria Math" panose="02040503050406030204" pitchFamily="18" charset="0"/>
                            </a:rPr>
                            <m:t>…</m:t>
                          </m:r>
                        </m:e>
                        <m:e>
                          <m:sSub>
                            <m:sSubPr>
                              <m:ctrlPr>
                                <a:rPr lang="en-US" sz="1800" i="1" kern="0" noProof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 kern="0" noProof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1800" i="1" kern="0" noProof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acc>
                            <m:accPr>
                              <m:chr m:val="̅"/>
                              <m:ctrlPr>
                                <a:rPr lang="en-US" sz="1800" i="1" kern="0" noProof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acc>
                        </m:e>
                      </m:mr>
                      <m:mr>
                        <m:e>
                          <m:r>
                            <a:rPr lang="en-US" sz="1800" b="0" i="1" kern="0" noProof="0" smtClean="0">
                              <a:latin typeface="Cambria Math" panose="02040503050406030204" pitchFamily="18" charset="0"/>
                            </a:rPr>
                            <m:t>…</m:t>
                          </m:r>
                        </m:e>
                        <m:e>
                          <m:r>
                            <a:rPr lang="en-US" sz="1800" b="0" i="1" kern="0" noProof="0" smtClean="0">
                              <a:latin typeface="Cambria Math" panose="02040503050406030204" pitchFamily="18" charset="0"/>
                            </a:rPr>
                            <m:t>…</m:t>
                          </m:r>
                        </m:e>
                        <m:e>
                          <m:r>
                            <a:rPr lang="en-US" sz="1800" b="0" i="1" kern="0" noProof="0" smtClean="0">
                              <a:latin typeface="Cambria Math" panose="02040503050406030204" pitchFamily="18" charset="0"/>
                            </a:rPr>
                            <m:t>…</m:t>
                          </m:r>
                        </m:e>
                        <m:e>
                          <m:r>
                            <a:rPr lang="en-US" sz="1800" b="0" i="1" kern="0" noProof="0" smtClean="0">
                              <a:latin typeface="Cambria Math" panose="02040503050406030204" pitchFamily="18" charset="0"/>
                            </a:rPr>
                            <m:t>…</m:t>
                          </m:r>
                        </m:e>
                      </m:mr>
                      <m:mr>
                        <m:e>
                          <m:sSub>
                            <m:sSubPr>
                              <m:ctrlPr>
                                <a:rPr lang="en-US" sz="1800" i="1" kern="0" noProof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 kern="0" noProof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1800" b="0" i="1" kern="0" noProof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acc>
                            <m:accPr>
                              <m:chr m:val="̅"/>
                              <m:ctrlPr>
                                <a:rPr lang="en-US" sz="1800" i="1" kern="0" noProof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acc>
                        </m:e>
                        <m:e>
                          <m:sSub>
                            <m:sSubPr>
                              <m:ctrlPr>
                                <a:rPr lang="en-US" sz="1800" i="1" kern="0" noProof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 kern="0" noProof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1800" b="0" i="1" kern="0" noProof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acc>
                            <m:accPr>
                              <m:chr m:val="̅"/>
                              <m:ctrlPr>
                                <a:rPr lang="en-US" sz="1800" i="1" kern="0" noProof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acc>
                        </m:e>
                        <m:e>
                          <m:r>
                            <a:rPr lang="en-US" sz="1800" b="0" i="1" kern="0" noProof="0" smtClean="0">
                              <a:latin typeface="Cambria Math" panose="02040503050406030204" pitchFamily="18" charset="0"/>
                            </a:rPr>
                            <m:t>…</m:t>
                          </m:r>
                        </m:e>
                        <m:e>
                          <m:sSub>
                            <m:sSubPr>
                              <m:ctrlPr>
                                <a:rPr lang="en-US" sz="1800" i="1" kern="0" noProof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 kern="0" noProof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1800" b="0" i="1" kern="0" noProof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acc>
                            <m:accPr>
                              <m:chr m:val="̅"/>
                              <m:ctrlPr>
                                <a:rPr lang="en-US" sz="1800" i="1" kern="0" noProof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acc>
                        </m:e>
                      </m:mr>
                    </m:m>
                  </m:oMath>
                </a14:m>
                <a:r>
                  <a:rPr lang="en-US" sz="1800" kern="0" noProof="0" dirty="0"/>
                  <a:t> , </a:t>
                </a:r>
                <a:r>
                  <a:rPr lang="en-US" sz="1800" kern="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so</a:t>
                </a:r>
                <a:r>
                  <a:rPr lang="en-US" sz="1800" kern="0" noProof="0" dirty="0"/>
                  <a:t> </a:t>
                </a:r>
                <a14:m>
                  <m:oMath xmlns:m="http://schemas.openxmlformats.org/officeDocument/2006/math">
                    <m:r>
                      <a:rPr lang="en-US" sz="1800" b="0" i="1" kern="0" noProof="0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m:rPr>
                            <m:sty m:val="p"/>
                          </m:rP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  <m:t>i</m:t>
                        </m:r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  <m:t>&gt;&lt;</m:t>
                        </m:r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  <m:t>|</m:t>
                        </m:r>
                      </m:e>
                    </m:nary>
                  </m:oMath>
                </a14:m>
                <a:r>
                  <a:rPr lang="en-US" sz="1800" kern="0" noProof="0" dirty="0"/>
                  <a:t> </a:t>
                </a:r>
                <a:r>
                  <a:rPr lang="en-US" sz="1800" kern="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and</a:t>
                </a:r>
                <a:r>
                  <a:rPr lang="en-US" sz="1800" kern="0" noProof="0" dirty="0"/>
                  <a:t> </a:t>
                </a:r>
                <a14:m>
                  <m:oMath xmlns:m="http://schemas.openxmlformats.org/officeDocument/2006/math">
                    <m:r>
                      <a:rPr lang="en-US" sz="1800" b="0" i="1" kern="0" noProof="0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1800" i="1" kern="0" noProof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1800" i="1" kern="0" noProof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sz="1800" i="1" kern="0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kern="0" noProof="0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sz="1800" b="0" i="1" kern="0" noProof="0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r>
                          <a:rPr lang="en-US" sz="1800" i="1" kern="0" noProof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m:rPr>
                            <m:sty m:val="p"/>
                          </m:rPr>
                          <a:rPr lang="en-US" sz="1800" i="1" kern="0" noProof="0">
                            <a:latin typeface="Cambria Math" panose="02040503050406030204" pitchFamily="18" charset="0"/>
                          </a:rPr>
                          <m:t>i</m:t>
                        </m:r>
                        <m:r>
                          <a:rPr lang="en-US" sz="1800" i="1" kern="0" noProof="0">
                            <a:latin typeface="Cambria Math" panose="02040503050406030204" pitchFamily="18" charset="0"/>
                          </a:rPr>
                          <m:t>&gt;&lt;</m:t>
                        </m:r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800" i="1" kern="0" noProof="0">
                            <a:latin typeface="Cambria Math" panose="02040503050406030204" pitchFamily="18" charset="0"/>
                          </a:rPr>
                          <m:t>|</m:t>
                        </m:r>
                      </m:e>
                    </m:nary>
                  </m:oMath>
                </a14:m>
                <a:endParaRPr lang="en-US" sz="1800" kern="0" noProof="0" dirty="0"/>
              </a:p>
              <a:p>
                <a:pPr marL="0" indent="0" defTabSz="912791">
                  <a:spcBef>
                    <a:spcPts val="0"/>
                  </a:spcBef>
                  <a:buNone/>
                </a:pPr>
                <a:endParaRPr lang="en-US" sz="1800" kern="0" noProof="0" dirty="0"/>
              </a:p>
              <a:p>
                <a:pPr defTabSz="912791">
                  <a:spcBef>
                    <a:spcPts val="0"/>
                  </a:spcBef>
                </a:pPr>
                <a:r>
                  <a:rPr lang="en-US" sz="1800" kern="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Pauli </a:t>
                </a:r>
                <a:r>
                  <a:rPr lang="en-US" sz="1800" kern="0" noProof="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matricies</a:t>
                </a:r>
                <a:endParaRPr lang="en-US" sz="1800" kern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𝜎</m:t>
                        </m:r>
                      </m:e>
                      <m:sub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0</m:t>
                        </m:r>
                      </m:sub>
                    </m:sSub>
                    <m:r>
                      <a:rPr lang="en-US" sz="1800" b="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𝐼</m:t>
                    </m:r>
                  </m:oMath>
                </a14:m>
                <a:r>
                  <a:rPr lang="en-US" sz="1800" kern="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𝜎</m:t>
                        </m:r>
                      </m:e>
                      <m:sub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sub>
                    </m:sSub>
                    <m:r>
                      <a:rPr lang="en-US" sz="1800" b="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𝑋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1800" b="0" i="1" kern="0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800" b="0" i="1" kern="0" noProof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b="0" i="1" kern="0" noProof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1800" b="0" i="1" kern="0" noProof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800" b="0" i="1" kern="0" noProof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1800" kern="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i="1" kern="0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𝜎</m:t>
                        </m:r>
                      </m:e>
                      <m:sub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b>
                    </m:sSub>
                    <m:r>
                      <a:rPr lang="en-US" sz="1800" i="1" kern="0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𝑌</m:t>
                    </m:r>
                    <m:r>
                      <a:rPr lang="en-US" sz="1800" i="1" kern="0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800" i="1" kern="0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1800" i="1" kern="0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800" i="1" kern="0" noProof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b="0" i="1" kern="0" noProof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−</m:t>
                              </m:r>
                              <m:r>
                                <a:rPr lang="en-US" sz="1800" b="0" i="1" kern="0" noProof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𝑖</m:t>
                              </m:r>
                            </m:e>
                          </m:mr>
                          <m:mr>
                            <m:e>
                              <m:r>
                                <a:rPr lang="en-US" sz="1800" b="0" i="1" kern="0" noProof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𝑖</m:t>
                              </m:r>
                            </m:e>
                            <m:e>
                              <m:r>
                                <a:rPr lang="en-US" sz="1800" i="1" kern="0" noProof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1800" kern="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i="1" kern="0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𝜎</m:t>
                        </m:r>
                      </m:e>
                      <m:sub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3</m:t>
                        </m:r>
                      </m:sub>
                    </m:sSub>
                    <m:r>
                      <a:rPr lang="en-US" sz="1800" i="1" kern="0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𝑍</m:t>
                    </m:r>
                    <m:r>
                      <a:rPr lang="en-US" sz="1800" i="1" kern="0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80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1800" i="1" kern="0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1800" b="0" i="1" kern="0" noProof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800" b="0" i="1" kern="0" noProof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1800" b="0" i="1" kern="0" noProof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b="0" i="1" kern="0" noProof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−1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1800" kern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18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𝑋</m:t>
                        </m:r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 </m:t>
                        </m:r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𝑌</m:t>
                        </m:r>
                      </m:e>
                    </m:d>
                    <m:r>
                      <a:rPr lang="en-US" sz="1800" b="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𝑖𝑍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</m:oMath>
                </a14:m>
                <a:r>
                  <a:rPr lang="en-US" sz="1800" kern="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18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𝑌</m:t>
                        </m:r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𝑍</m:t>
                        </m:r>
                      </m:e>
                    </m:d>
                    <m:r>
                      <a:rPr lang="en-US" sz="1800" b="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𝑖𝑋</m:t>
                    </m:r>
                  </m:oMath>
                </a14:m>
                <a:r>
                  <a:rPr lang="en-US" sz="1800" kern="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18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𝑍</m:t>
                        </m:r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𝑋</m:t>
                        </m:r>
                      </m:e>
                    </m:d>
                    <m:r>
                      <a:rPr lang="en-US" sz="1800" b="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𝑖𝑌</m:t>
                    </m:r>
                  </m:oMath>
                </a14:m>
                <a:endParaRPr lang="en-US" sz="1800" kern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1800" b="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|+&gt; =</m:t>
                    </m:r>
                    <m:f>
                      <m:fPr>
                        <m:ctrlPr>
                          <a:rPr lang="en-US" sz="18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b="0" i="1" kern="0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b="0" i="1" kern="0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1800" b="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(|0&gt; + |1&gt;)</m:t>
                    </m:r>
                  </m:oMath>
                </a14:m>
                <a:r>
                  <a:rPr lang="en-US" sz="1800" kern="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800" i="1" kern="0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−</m:t>
                    </m:r>
                    <m:r>
                      <a:rPr lang="en-US" sz="1800" i="1" kern="0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 =</m:t>
                    </m:r>
                    <m:f>
                      <m:fPr>
                        <m:ctrlPr>
                          <a:rPr lang="en-US" sz="1800" i="1" kern="0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1800" i="1" kern="0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kern="0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i="1" kern="0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1800" i="1" kern="0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(|0&gt;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−  </m:t>
                    </m:r>
                    <m:r>
                      <a:rPr lang="en-US" sz="1800" i="1" kern="0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|1&gt;)</m:t>
                    </m:r>
                  </m:oMath>
                </a14:m>
                <a:r>
                  <a:rPr lang="en-US" sz="1800" kern="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800" i="1" kern="0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𝑖</m:t>
                    </m:r>
                    <m:r>
                      <a:rPr lang="en-US" sz="1800" i="1" kern="0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 =</m:t>
                    </m:r>
                    <m:f>
                      <m:fPr>
                        <m:ctrlPr>
                          <a:rPr lang="en-US" sz="1800" i="1" kern="0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1800" i="1" kern="0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kern="0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i="1" kern="0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1800" i="1" kern="0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(|0&gt;+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𝑖</m:t>
                    </m:r>
                    <m:r>
                      <a:rPr lang="en-US" sz="1800" i="1" kern="0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|1&gt;)</m:t>
                    </m:r>
                  </m:oMath>
                </a14:m>
                <a:r>
                  <a:rPr lang="en-US" sz="1800" kern="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800" i="1" kern="0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|−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𝑖</m:t>
                    </m:r>
                    <m:r>
                      <a:rPr lang="en-US" sz="1800" i="1" kern="0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 =</m:t>
                    </m:r>
                    <m:f>
                      <m:fPr>
                        <m:ctrlPr>
                          <a:rPr lang="en-US" sz="1800" i="1" kern="0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1800" i="1" kern="0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kern="0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i="1" kern="0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1800" i="1" kern="0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(|0&gt;−  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𝑖</m:t>
                    </m:r>
                    <m:r>
                      <a:rPr lang="en-US" sz="1800" i="1" kern="0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|1&gt;)</m:t>
                    </m:r>
                  </m:oMath>
                </a14:m>
                <a:endParaRPr lang="en-US" sz="1800" kern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:endParaRPr lang="en-US" sz="1800" kern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" name="Rectangle 3">
                <a:extLst>
                  <a:ext uri="{FF2B5EF4-FFF2-40B4-BE49-F238E27FC236}">
                    <a16:creationId xmlns:a16="http://schemas.microsoft.com/office/drawing/2014/main" id="{442414C4-6826-677D-35DA-043151C2E1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08758" y="1555668"/>
                <a:ext cx="8526483" cy="4921332"/>
              </a:xfrm>
              <a:prstGeom prst="rect">
                <a:avLst/>
              </a:prstGeom>
              <a:blipFill>
                <a:blip r:embed="rId3"/>
                <a:stretch>
                  <a:fillRect l="-595" t="-771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37921473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Contemporary">
  <a:themeElements>
    <a:clrScheme name="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C0C0C0"/>
      </a:accent1>
      <a:accent2>
        <a:srgbClr val="FF0000"/>
      </a:accent2>
      <a:accent3>
        <a:srgbClr val="FFFFFF"/>
      </a:accent3>
      <a:accent4>
        <a:srgbClr val="000000"/>
      </a:accent4>
      <a:accent5>
        <a:srgbClr val="DCDCDC"/>
      </a:accent5>
      <a:accent6>
        <a:srgbClr val="E70000"/>
      </a:accent6>
      <a:hlink>
        <a:srgbClr val="330099"/>
      </a:hlink>
      <a:folHlink>
        <a:srgbClr val="CBCBCB"/>
      </a:folHlink>
    </a:clrScheme>
    <a:fontScheme name="Contemporary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accent2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urier New" pitchFamily="49" charset="0"/>
          </a:defRPr>
        </a:defPPr>
      </a:lstStyle>
    </a:spDef>
    <a:lnDef>
      <a:spPr bwMode="auto"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</a:objectDefaults>
  <a:extraClrSchemeLst>
    <a:extraClrScheme>
      <a:clrScheme name="Contemporary 1">
        <a:dk1>
          <a:srgbClr val="000000"/>
        </a:dk1>
        <a:lt1>
          <a:srgbClr val="FFFFFF"/>
        </a:lt1>
        <a:dk2>
          <a:srgbClr val="0066CC"/>
        </a:dk2>
        <a:lt2>
          <a:srgbClr val="CBCBCB"/>
        </a:lt2>
        <a:accent1>
          <a:srgbClr val="009999"/>
        </a:accent1>
        <a:accent2>
          <a:srgbClr val="FF9933"/>
        </a:accent2>
        <a:accent3>
          <a:srgbClr val="AAB8E2"/>
        </a:accent3>
        <a:accent4>
          <a:srgbClr val="DADADA"/>
        </a:accent4>
        <a:accent5>
          <a:srgbClr val="AACACA"/>
        </a:accent5>
        <a:accent6>
          <a:srgbClr val="E78A2D"/>
        </a:accent6>
        <a:hlink>
          <a:srgbClr val="330099"/>
        </a:hlink>
        <a:folHlink>
          <a:srgbClr val="CBCBCB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temporary 2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3366FF"/>
        </a:accent1>
        <a:accent2>
          <a:srgbClr val="009900"/>
        </a:accent2>
        <a:accent3>
          <a:srgbClr val="FFFFFF"/>
        </a:accent3>
        <a:accent4>
          <a:srgbClr val="000000"/>
        </a:accent4>
        <a:accent5>
          <a:srgbClr val="ADB8FF"/>
        </a:accent5>
        <a:accent6>
          <a:srgbClr val="008A00"/>
        </a:accent6>
        <a:hlink>
          <a:srgbClr val="FF0033"/>
        </a:hlink>
        <a:folHlink>
          <a:srgbClr val="CCCC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temporary 3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EAEAEA"/>
        </a:accent1>
        <a:accent2>
          <a:srgbClr val="5F5F5F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555555"/>
        </a:accent6>
        <a:hlink>
          <a:srgbClr val="969696"/>
        </a:hlink>
        <a:folHlink>
          <a:srgbClr val="CBCBCB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D:\Program Files\Microsoft Office\Templates\Presentation Designs\Contemporary.pot</Template>
  <TotalTime>73875</TotalTime>
  <Words>4990</Words>
  <Application>Microsoft Macintosh PowerPoint</Application>
  <PresentationFormat>On-screen Show (4:3)</PresentationFormat>
  <Paragraphs>702</Paragraphs>
  <Slides>55</Slides>
  <Notes>55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1" baseType="lpstr">
      <vt:lpstr>Arial</vt:lpstr>
      <vt:lpstr>Calibri</vt:lpstr>
      <vt:lpstr>Cambria Math</vt:lpstr>
      <vt:lpstr>Courier New</vt:lpstr>
      <vt:lpstr>Times New Roman</vt:lpstr>
      <vt:lpstr>Contemporary</vt:lpstr>
      <vt:lpstr>PowerPoint Presentation</vt:lpstr>
      <vt:lpstr>Beam splitters and QM I can safely say that no one understands Quantum Mechanics - Feynman</vt:lpstr>
      <vt:lpstr>Beam splitters and QM Mach-Zender Interferometer</vt:lpstr>
      <vt:lpstr>According to QM Analysis</vt:lpstr>
      <vt:lpstr>Postulates</vt:lpstr>
      <vt:lpstr>Postulates</vt:lpstr>
      <vt:lpstr>Linear Algebra</vt:lpstr>
      <vt:lpstr>Linear Algebra (continued)</vt:lpstr>
      <vt:lpstr>More notation</vt:lpstr>
      <vt:lpstr>Mixed states and density</vt:lpstr>
      <vt:lpstr>Mixed states and density</vt:lpstr>
      <vt:lpstr>Circuits and gates</vt:lpstr>
      <vt:lpstr>Gates and states</vt:lpstr>
      <vt:lpstr>Common gates</vt:lpstr>
      <vt:lpstr>Measurement in alternate basis</vt:lpstr>
      <vt:lpstr>Converting to Bell Basis</vt:lpstr>
      <vt:lpstr>Changing Measurement  Basis</vt:lpstr>
      <vt:lpstr>Superoperator and mixed states</vt:lpstr>
      <vt:lpstr>No Cloning Theorem</vt:lpstr>
      <vt:lpstr>Parity Circuit</vt:lpstr>
      <vt:lpstr>Superdense coding</vt:lpstr>
      <vt:lpstr>Deutch</vt:lpstr>
      <vt:lpstr>Deutch-Josza</vt:lpstr>
      <vt:lpstr>DJ</vt:lpstr>
      <vt:lpstr>Simon</vt:lpstr>
      <vt:lpstr>Phase kick back</vt:lpstr>
      <vt:lpstr>Phase Estimation</vt:lpstr>
      <vt:lpstr>Quantum Fourier Transform</vt:lpstr>
      <vt:lpstr>Quantum Fourier Circuit</vt:lpstr>
      <vt:lpstr>Eigenvalue Estimation</vt:lpstr>
      <vt:lpstr>Eigenvalue Estimation</vt:lpstr>
      <vt:lpstr>Factorization using order finding (Shor)</vt:lpstr>
      <vt:lpstr>Order Finding</vt:lpstr>
      <vt:lpstr>Order Finding</vt:lpstr>
      <vt:lpstr>Discrete log</vt:lpstr>
      <vt:lpstr>Discrete log</vt:lpstr>
      <vt:lpstr>Error Correction</vt:lpstr>
      <vt:lpstr>Error Correction</vt:lpstr>
      <vt:lpstr>Amplitude Amplification</vt:lpstr>
      <vt:lpstr>Grover</vt:lpstr>
      <vt:lpstr>Grover</vt:lpstr>
      <vt:lpstr>End</vt:lpstr>
      <vt:lpstr>Miscellaneous (Susskind)</vt:lpstr>
      <vt:lpstr>Miscellaneous (Susskind)</vt:lpstr>
      <vt:lpstr>Spin (mostly Susskind)</vt:lpstr>
      <vt:lpstr>Spin (mostly Susskind)</vt:lpstr>
      <vt:lpstr>Spin (mostly Susskind)</vt:lpstr>
      <vt:lpstr>Spin (mostly Susskind)</vt:lpstr>
      <vt:lpstr>Spin (mostly Susskind)</vt:lpstr>
      <vt:lpstr>Spin (mostly Susskind)</vt:lpstr>
      <vt:lpstr>Harmonic Oscillator, etc</vt:lpstr>
      <vt:lpstr>Some physics</vt:lpstr>
      <vt:lpstr>Thermo</vt:lpstr>
      <vt:lpstr>Hidden subgroup</vt:lpstr>
      <vt:lpstr>Hidden subgroup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Adversaries and  Cryptography</dc:title>
  <dc:subject>Cryptanalysis</dc:subject>
  <dc:creator>John L Manferdelli</dc:creator>
  <cp:lastModifiedBy>John Manferdelli</cp:lastModifiedBy>
  <cp:revision>3696</cp:revision>
  <cp:lastPrinted>2025-01-22T23:45:03Z</cp:lastPrinted>
  <dcterms:created xsi:type="dcterms:W3CDTF">2013-01-28T20:25:58Z</dcterms:created>
  <dcterms:modified xsi:type="dcterms:W3CDTF">2025-10-09T01:43:55Z</dcterms:modified>
</cp:coreProperties>
</file>